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309" r:id="rId3"/>
    <p:sldId id="265" r:id="rId4"/>
    <p:sldId id="266" r:id="rId5"/>
    <p:sldId id="282" r:id="rId6"/>
    <p:sldId id="283" r:id="rId7"/>
    <p:sldId id="304" r:id="rId8"/>
    <p:sldId id="259" r:id="rId9"/>
    <p:sldId id="260" r:id="rId10"/>
    <p:sldId id="263"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267" r:id="rId25"/>
    <p:sldId id="305" r:id="rId26"/>
    <p:sldId id="306" r:id="rId27"/>
    <p:sldId id="307" r:id="rId28"/>
    <p:sldId id="269" r:id="rId29"/>
    <p:sldId id="308" r:id="rId30"/>
    <p:sldId id="284" r:id="rId31"/>
    <p:sldId id="270" r:id="rId32"/>
    <p:sldId id="257" r:id="rId33"/>
    <p:sldId id="289" r:id="rId34"/>
    <p:sldId id="288" r:id="rId35"/>
    <p:sldId id="303" r:id="rId36"/>
    <p:sldId id="281"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31"/>
  </p:normalViewPr>
  <p:slideViewPr>
    <p:cSldViewPr snapToGrid="0" snapToObjects="1">
      <p:cViewPr varScale="1">
        <p:scale>
          <a:sx n="101" d="100"/>
          <a:sy n="101" d="100"/>
        </p:scale>
        <p:origin x="1424" y="2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088F15-B677-844B-8A00-EA74D671531E}" type="datetimeFigureOut">
              <a:rPr lang="en-US" smtClean="0"/>
              <a:t>6/29/18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6941F3-5E1B-ED4C-88B4-241932C39650}" type="slidenum">
              <a:rPr lang="en-US" smtClean="0"/>
              <a:t>‹#›</a:t>
            </a:fld>
            <a:endParaRPr lang="en-US"/>
          </a:p>
        </p:txBody>
      </p:sp>
    </p:spTree>
    <p:extLst>
      <p:ext uri="{BB962C8B-B14F-4D97-AF65-F5344CB8AC3E}">
        <p14:creationId xmlns:p14="http://schemas.microsoft.com/office/powerpoint/2010/main" val="8713683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charset="0"/>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CE7BF23F-3876-D649-876E-3125706F3B16}" type="slidenum">
              <a:rPr lang="en-US" altLang="en-US" sz="1200">
                <a:latin typeface="Times" charset="0"/>
              </a:rPr>
              <a:pPr/>
              <a:t>2</a:t>
            </a:fld>
            <a:endParaRPr lang="en-US" altLang="en-US" sz="1200">
              <a:latin typeface="Times" charset="0"/>
            </a:endParaRPr>
          </a:p>
        </p:txBody>
      </p:sp>
    </p:spTree>
    <p:extLst>
      <p:ext uri="{BB962C8B-B14F-4D97-AF65-F5344CB8AC3E}">
        <p14:creationId xmlns:p14="http://schemas.microsoft.com/office/powerpoint/2010/main" val="689137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xfrm>
            <a:off x="1127125" y="711200"/>
            <a:ext cx="4605338" cy="3454400"/>
          </a:xfrm>
          <a:ln/>
        </p:spPr>
      </p:sp>
      <p:sp>
        <p:nvSpPr>
          <p:cNvPr id="8195" name="Rectangle 3"/>
          <p:cNvSpPr>
            <a:spLocks noGrp="1" noChangeArrowheads="1"/>
          </p:cNvSpPr>
          <p:nvPr>
            <p:ph type="body" idx="1"/>
          </p:nvPr>
        </p:nvSpPr>
        <p:spPr>
          <a:xfrm>
            <a:off x="914400" y="4368800"/>
            <a:ext cx="5029200" cy="4064000"/>
          </a:xfrm>
          <a:noFill/>
          <a:ln w="9525"/>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xfrm>
            <a:off x="1127125" y="711200"/>
            <a:ext cx="4605338" cy="3454400"/>
          </a:xfrm>
          <a:ln/>
        </p:spPr>
      </p:sp>
      <p:sp>
        <p:nvSpPr>
          <p:cNvPr id="9219" name="Rectangle 3"/>
          <p:cNvSpPr>
            <a:spLocks noGrp="1" noChangeArrowheads="1"/>
          </p:cNvSpPr>
          <p:nvPr>
            <p:ph type="body" idx="1"/>
          </p:nvPr>
        </p:nvSpPr>
        <p:spPr>
          <a:xfrm>
            <a:off x="914400" y="4368800"/>
            <a:ext cx="5029200" cy="4064000"/>
          </a:xfrm>
          <a:noFill/>
          <a:ln w="9525"/>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11</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xfrm>
            <a:off x="1127125" y="711200"/>
            <a:ext cx="4605338" cy="3454400"/>
          </a:xfrm>
          <a:ln/>
        </p:spPr>
      </p:sp>
      <p:sp>
        <p:nvSpPr>
          <p:cNvPr id="9219" name="Rectangle 3"/>
          <p:cNvSpPr>
            <a:spLocks noGrp="1" noChangeArrowheads="1"/>
          </p:cNvSpPr>
          <p:nvPr>
            <p:ph type="body" idx="1"/>
          </p:nvPr>
        </p:nvSpPr>
        <p:spPr>
          <a:xfrm>
            <a:off x="914400" y="4368800"/>
            <a:ext cx="5029200" cy="4064000"/>
          </a:xfrm>
          <a:noFill/>
          <a:ln w="9525"/>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xfrm>
            <a:off x="1127125" y="711200"/>
            <a:ext cx="4605338" cy="3454400"/>
          </a:xfrm>
          <a:ln/>
        </p:spPr>
      </p:sp>
      <p:sp>
        <p:nvSpPr>
          <p:cNvPr id="10243" name="Rectangle 3"/>
          <p:cNvSpPr>
            <a:spLocks noGrp="1" noChangeArrowheads="1"/>
          </p:cNvSpPr>
          <p:nvPr>
            <p:ph type="body" idx="1"/>
          </p:nvPr>
        </p:nvSpPr>
        <p:spPr>
          <a:xfrm>
            <a:off x="914400" y="4368800"/>
            <a:ext cx="5029200" cy="4064000"/>
          </a:xfrm>
          <a:noFill/>
          <a:ln w="9525"/>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83D6C8C-1BE3-0543-97F0-5019730C302B}" type="datetimeFigureOut">
              <a:rPr lang="en-US" smtClean="0"/>
              <a:t>6/29/18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1728566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3D6C8C-1BE3-0543-97F0-5019730C302B}" type="datetimeFigureOut">
              <a:rPr lang="en-US" smtClean="0"/>
              <a:t>6/29/18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2589028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3D6C8C-1BE3-0543-97F0-5019730C302B}" type="datetimeFigureOut">
              <a:rPr lang="en-US" smtClean="0"/>
              <a:t>6/29/18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1201536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6/29/18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2899616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6/29/18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2899616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6/29/18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2546551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CD22D-62C3-4F29-8493-06C9B0E7A317}" type="slidenum">
              <a:rPr lang="en-US" smtClean="0"/>
              <a:t>‹#›</a:t>
            </a:fld>
            <a:endParaRPr lang="en-US"/>
          </a:p>
        </p:txBody>
      </p:sp>
    </p:spTree>
    <p:extLst>
      <p:ext uri="{BB962C8B-B14F-4D97-AF65-F5344CB8AC3E}">
        <p14:creationId xmlns:p14="http://schemas.microsoft.com/office/powerpoint/2010/main" val="19995336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3D6C8C-1BE3-0543-97F0-5019730C302B}" type="datetimeFigureOut">
              <a:rPr lang="en-US" smtClean="0"/>
              <a:t>6/29/18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1325287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3D6C8C-1BE3-0543-97F0-5019730C302B}" type="datetimeFigureOut">
              <a:rPr lang="en-US" smtClean="0"/>
              <a:t>6/29/18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2433119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83D6C8C-1BE3-0543-97F0-5019730C302B}" type="datetimeFigureOut">
              <a:rPr lang="en-US" smtClean="0"/>
              <a:t>6/29/18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4268834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83D6C8C-1BE3-0543-97F0-5019730C302B}" type="datetimeFigureOut">
              <a:rPr lang="en-US" smtClean="0"/>
              <a:t>6/29/18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3139246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83D6C8C-1BE3-0543-97F0-5019730C302B}" type="datetimeFigureOut">
              <a:rPr lang="en-US" smtClean="0"/>
              <a:t>6/29/18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644435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3D6C8C-1BE3-0543-97F0-5019730C302B}" type="datetimeFigureOut">
              <a:rPr lang="en-US" smtClean="0"/>
              <a:t>6/29/18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3480769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3D6C8C-1BE3-0543-97F0-5019730C302B}" type="datetimeFigureOut">
              <a:rPr lang="en-US" smtClean="0"/>
              <a:t>6/29/18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4294331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3D6C8C-1BE3-0543-97F0-5019730C302B}" type="datetimeFigureOut">
              <a:rPr lang="en-US" smtClean="0"/>
              <a:t>6/29/18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20085221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3D6C8C-1BE3-0543-97F0-5019730C302B}" type="datetimeFigureOut">
              <a:rPr lang="en-US" smtClean="0"/>
              <a:t>6/29/18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FF73FC-51DB-E141-96A3-1D995C6FCC3E}" type="slidenum">
              <a:rPr lang="en-US" smtClean="0"/>
              <a:t>‹#›</a:t>
            </a:fld>
            <a:endParaRPr lang="en-US"/>
          </a:p>
        </p:txBody>
      </p:sp>
    </p:spTree>
    <p:extLst>
      <p:ext uri="{BB962C8B-B14F-4D97-AF65-F5344CB8AC3E}">
        <p14:creationId xmlns:p14="http://schemas.microsoft.com/office/powerpoint/2010/main" val="1926511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2.png"/><Relationship Id="rId5" Type="http://schemas.microsoft.com/office/2007/relationships/hdphoto" Target="../media/hdphoto4.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2.png"/><Relationship Id="rId5" Type="http://schemas.microsoft.com/office/2007/relationships/hdphoto" Target="../media/hdphoto6.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microsoft.com/office/2007/relationships/hdphoto" Target="../media/hdphoto7.wdp"/><Relationship Id="rId4" Type="http://schemas.openxmlformats.org/officeDocument/2006/relationships/image" Target="../media/image12.png"/><Relationship Id="rId5" Type="http://schemas.microsoft.com/office/2007/relationships/hdphoto" Target="../media/hdphoto8.wdp"/><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microsoft.com/office/2007/relationships/hdphoto" Target="../media/hdphoto7.wdp"/><Relationship Id="rId4" Type="http://schemas.openxmlformats.org/officeDocument/2006/relationships/image" Target="../media/image12.png"/><Relationship Id="rId5" Type="http://schemas.microsoft.com/office/2007/relationships/hdphoto" Target="../media/hdphoto8.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microsoft.com/office/2007/relationships/hdphoto" Target="../media/hdphoto9.wdp"/><Relationship Id="rId4" Type="http://schemas.openxmlformats.org/officeDocument/2006/relationships/image" Target="../media/image12.png"/><Relationship Id="rId5" Type="http://schemas.microsoft.com/office/2007/relationships/hdphoto" Target="../media/hdphoto1.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2.png"/><Relationship Id="rId5" Type="http://schemas.microsoft.com/office/2007/relationships/hdphoto" Target="../media/hdphoto4.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microsoft.com/office/2007/relationships/hdphoto" Target="../media/hdphoto10.wdp"/><Relationship Id="rId4" Type="http://schemas.openxmlformats.org/officeDocument/2006/relationships/image" Target="../media/image12.png"/><Relationship Id="rId5" Type="http://schemas.microsoft.com/office/2007/relationships/hdphoto" Target="../media/hdphoto11.wdp"/><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microsoft.com/office/2007/relationships/hdphoto" Target="../media/hdphoto12.wdp"/><Relationship Id="rId4" Type="http://schemas.openxmlformats.org/officeDocument/2006/relationships/image" Target="../media/image12.png"/><Relationship Id="rId5" Type="http://schemas.microsoft.com/office/2007/relationships/hdphoto" Target="../media/hdphoto13.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2.png"/><Relationship Id="rId5" Type="http://schemas.microsoft.com/office/2007/relationships/hdphoto" Target="../media/hdphoto14.wdp"/><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microsoft.com/office/2007/relationships/hdphoto" Target="../media/hdphoto15.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6.wdp"/><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6756" y="-1"/>
            <a:ext cx="11150833" cy="7002723"/>
          </a:xfrm>
          <a:prstGeom prst="rect">
            <a:avLst/>
          </a:prstGeom>
        </p:spPr>
      </p:pic>
      <p:sp>
        <p:nvSpPr>
          <p:cNvPr id="5" name="Rectangle 2"/>
          <p:cNvSpPr txBox="1">
            <a:spLocks noChangeArrowheads="1"/>
          </p:cNvSpPr>
          <p:nvPr/>
        </p:nvSpPr>
        <p:spPr>
          <a:xfrm>
            <a:off x="990600" y="4361092"/>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Events</a:t>
            </a:r>
            <a:endParaRPr lang="en-US" sz="4000" b="1" dirty="0">
              <a:solidFill>
                <a:schemeClr val="tx1"/>
              </a:solidFill>
              <a:latin typeface="Century Gothic"/>
              <a:cs typeface="Century Gothic"/>
            </a:endParaRPr>
          </a:p>
        </p:txBody>
      </p:sp>
      <p:pic>
        <p:nvPicPr>
          <p:cNvPr id="6" name="Picture 4" descr="C:\Users\Chris\University\Teaching\cs221\WWW\slides\img\stanf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04800"/>
            <a:ext cx="2383383" cy="23780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12183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Hole Puncher</a:t>
            </a:r>
            <a:endParaRPr lang="en-US" sz="4000" b="1" dirty="0">
              <a:solidFill>
                <a:schemeClr val="tx1"/>
              </a:solidFill>
              <a:latin typeface="Century Gothic"/>
              <a:cs typeface="Century Gothic"/>
            </a:endParaRPr>
          </a:p>
        </p:txBody>
      </p:sp>
      <p:pic>
        <p:nvPicPr>
          <p:cNvPr id="2" name="Picture 1" descr="Screen Shot 2016-06-24 at 7.49.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666" y="952370"/>
            <a:ext cx="8169769" cy="5905630"/>
          </a:xfrm>
          <a:prstGeom prst="rect">
            <a:avLst/>
          </a:prstGeom>
        </p:spPr>
      </p:pic>
      <p:pic>
        <p:nvPicPr>
          <p:cNvPr id="4" name="Picture 3"/>
          <p:cNvPicPr>
            <a:picLocks noChangeAspect="1"/>
          </p:cNvPicPr>
          <p:nvPr/>
        </p:nvPicPr>
        <p:blipFill>
          <a:blip r:embed="rId3"/>
          <a:stretch>
            <a:fillRect/>
          </a:stretch>
        </p:blipFill>
        <p:spPr>
          <a:xfrm>
            <a:off x="6215090" y="3996220"/>
            <a:ext cx="2443345" cy="2443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346060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solidFill>
                <a:srgbClr val="010000"/>
              </a:solidFill>
            </a:endParaRPr>
          </a:p>
        </p:txBody>
      </p:sp>
      <p:sp>
        <p:nvSpPr>
          <p:cNvPr id="96258" name="TextBox 1"/>
          <p:cNvSpPr txBox="1">
            <a:spLocks noChangeArrowheads="1"/>
          </p:cNvSpPr>
          <p:nvPr/>
        </p:nvSpPr>
        <p:spPr bwMode="auto">
          <a:xfrm>
            <a:off x="-152400" y="2733675"/>
            <a:ext cx="9677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3600" dirty="0" smtClean="0">
                <a:solidFill>
                  <a:schemeClr val="bg1"/>
                </a:solidFill>
                <a:latin typeface="Courier"/>
                <a:cs typeface="Courier"/>
              </a:rPr>
              <a:t>Now With Dancing Children</a:t>
            </a:r>
            <a:endParaRPr lang="en-US" sz="3600" dirty="0">
              <a:solidFill>
                <a:schemeClr val="bg1"/>
              </a:solidFill>
              <a:latin typeface="Courier"/>
              <a:cs typeface="Courier"/>
            </a:endParaRPr>
          </a:p>
        </p:txBody>
      </p:sp>
    </p:spTree>
    <p:extLst>
      <p:ext uri="{BB962C8B-B14F-4D97-AF65-F5344CB8AC3E}">
        <p14:creationId xmlns:p14="http://schemas.microsoft.com/office/powerpoint/2010/main" val="10977097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Normal Program</a:t>
            </a:r>
            <a:endParaRPr lang="en-US" sz="4000" b="1" dirty="0">
              <a:solidFill>
                <a:schemeClr val="tx1"/>
              </a:solidFill>
              <a:latin typeface="Century Gothic"/>
              <a:cs typeface="Century Gothic"/>
            </a:endParaRP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3178145" y="1129479"/>
            <a:ext cx="3846099" cy="5728521"/>
          </a:xfrm>
          <a:prstGeom prst="rect">
            <a:avLst/>
          </a:prstGeom>
        </p:spPr>
      </p:pic>
      <p:sp>
        <p:nvSpPr>
          <p:cNvPr id="9" name="TextBox 8"/>
          <p:cNvSpPr txBox="1"/>
          <p:nvPr/>
        </p:nvSpPr>
        <p:spPr>
          <a:xfrm>
            <a:off x="3878135" y="941805"/>
            <a:ext cx="1749848" cy="461665"/>
          </a:xfrm>
          <a:prstGeom prst="rect">
            <a:avLst/>
          </a:prstGeom>
          <a:noFill/>
        </p:spPr>
        <p:txBody>
          <a:bodyPr wrap="none" rtlCol="0">
            <a:spAutoFit/>
          </a:bodyPr>
          <a:lstStyle/>
          <a:p>
            <a:r>
              <a:rPr lang="en-US" sz="2400" dirty="0" smtClean="0"/>
              <a:t>Run Method</a:t>
            </a:r>
            <a:endParaRPr lang="en-US" sz="2400" dirty="0"/>
          </a:p>
        </p:txBody>
      </p:sp>
    </p:spTree>
    <p:extLst>
      <p:ext uri="{BB962C8B-B14F-4D97-AF65-F5344CB8AC3E}">
        <p14:creationId xmlns:p14="http://schemas.microsoft.com/office/powerpoint/2010/main" val="28213449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New Listener Characters</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955878" y="2184729"/>
            <a:ext cx="5776441" cy="3249248"/>
          </a:xfrm>
          <a:prstGeom prst="rect">
            <a:avLst/>
          </a:prstGeom>
        </p:spPr>
      </p:pic>
      <p:pic>
        <p:nvPicPr>
          <p:cNvPr id="8" name="Picture 7"/>
          <p:cNvPicPr>
            <a:picLocks noChangeAspect="1"/>
          </p:cNvPicPr>
          <p:nvPr/>
        </p:nvPicPr>
        <p:blipFill>
          <a:blip r:embed="rId4"/>
          <a:stretch>
            <a:fillRect/>
          </a:stretch>
        </p:blipFill>
        <p:spPr>
          <a:xfrm>
            <a:off x="5246520" y="1835273"/>
            <a:ext cx="3048000" cy="4813300"/>
          </a:xfrm>
          <a:prstGeom prst="rect">
            <a:avLst/>
          </a:prstGeom>
        </p:spPr>
      </p:pic>
      <p:sp>
        <p:nvSpPr>
          <p:cNvPr id="10" name="TextBox 9"/>
          <p:cNvSpPr txBox="1"/>
          <p:nvPr/>
        </p:nvSpPr>
        <p:spPr>
          <a:xfrm>
            <a:off x="5713325" y="987516"/>
            <a:ext cx="3066673" cy="461665"/>
          </a:xfrm>
          <a:prstGeom prst="rect">
            <a:avLst/>
          </a:prstGeom>
          <a:noFill/>
        </p:spPr>
        <p:txBody>
          <a:bodyPr wrap="none" rtlCol="0">
            <a:spAutoFit/>
          </a:bodyPr>
          <a:lstStyle/>
          <a:p>
            <a:r>
              <a:rPr lang="en-US" sz="2400" dirty="0" smtClean="0"/>
              <a:t>Mouse Clicked Method</a:t>
            </a:r>
            <a:endParaRPr lang="en-US" sz="2400" dirty="0"/>
          </a:p>
        </p:txBody>
      </p:sp>
      <p:sp>
        <p:nvSpPr>
          <p:cNvPr id="13" name="TextBox 12"/>
          <p:cNvSpPr txBox="1"/>
          <p:nvPr/>
        </p:nvSpPr>
        <p:spPr>
          <a:xfrm>
            <a:off x="1414063" y="987516"/>
            <a:ext cx="2113680" cy="461665"/>
          </a:xfrm>
          <a:prstGeom prst="rect">
            <a:avLst/>
          </a:prstGeom>
          <a:noFill/>
        </p:spPr>
        <p:txBody>
          <a:bodyPr wrap="none" rtlCol="0">
            <a:spAutoFit/>
          </a:bodyPr>
          <a:lstStyle/>
          <a:p>
            <a:r>
              <a:rPr lang="en-US" sz="2400" dirty="0" smtClean="0"/>
              <a:t>Mouse Listener</a:t>
            </a:r>
            <a:endParaRPr lang="en-US" sz="2400" dirty="0"/>
          </a:p>
        </p:txBody>
      </p:sp>
    </p:spTree>
    <p:extLst>
      <p:ext uri="{BB962C8B-B14F-4D97-AF65-F5344CB8AC3E}">
        <p14:creationId xmlns:p14="http://schemas.microsoft.com/office/powerpoint/2010/main" val="10566716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Program Starts Running</a:t>
            </a:r>
            <a:endParaRPr lang="en-US" sz="4000" b="1" dirty="0">
              <a:solidFill>
                <a:schemeClr val="tx1"/>
              </a:solidFill>
              <a:latin typeface="Century Gothic"/>
              <a:cs typeface="Century Gothic"/>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pic>
        <p:nvPicPr>
          <p:cNvPr id="10" name="Picture 9"/>
          <p:cNvPicPr>
            <a:picLocks noChangeAspect="1"/>
          </p:cNvPicPr>
          <p:nvPr/>
        </p:nvPicPr>
        <p:blipFill>
          <a:blip r:embed="rId4"/>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smtClean="0"/>
              <a:t>Mouse Clicked Method</a:t>
            </a:r>
            <a:endParaRPr lang="en-US" sz="2400" dirty="0"/>
          </a:p>
        </p:txBody>
      </p:sp>
      <p:sp>
        <p:nvSpPr>
          <p:cNvPr id="12" name="Rectangle 11"/>
          <p:cNvSpPr/>
          <p:nvPr/>
        </p:nvSpPr>
        <p:spPr>
          <a:xfrm>
            <a:off x="2417007" y="1835273"/>
            <a:ext cx="7578749"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47698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Add Mouse Listener</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smtClean="0"/>
              <a:t>Mouse Clicked Method</a:t>
            </a:r>
            <a:endParaRPr lang="en-US" sz="2400" dirty="0"/>
          </a:p>
        </p:txBody>
      </p:sp>
      <p:sp>
        <p:nvSpPr>
          <p:cNvPr id="2" name="Rectangle 1"/>
          <p:cNvSpPr/>
          <p:nvPr/>
        </p:nvSpPr>
        <p:spPr>
          <a:xfrm>
            <a:off x="2417007" y="1835273"/>
            <a:ext cx="3661417"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124637" y="6233174"/>
            <a:ext cx="3878586" cy="461665"/>
          </a:xfrm>
          <a:prstGeom prst="rect">
            <a:avLst/>
          </a:prstGeom>
          <a:solidFill>
            <a:srgbClr val="FFFFFF"/>
          </a:solidFill>
        </p:spPr>
        <p:txBody>
          <a:bodyPr wrap="none" rtlCol="0">
            <a:spAutoFit/>
          </a:bodyPr>
          <a:lstStyle/>
          <a:p>
            <a:r>
              <a:rPr lang="en-US" sz="2400" dirty="0" err="1" smtClean="0">
                <a:latin typeface="Courier"/>
                <a:cs typeface="Courier"/>
              </a:rPr>
              <a:t>addMouseListeners</a:t>
            </a:r>
            <a:r>
              <a:rPr lang="en-US" sz="2400" dirty="0" smtClean="0">
                <a:latin typeface="Courier"/>
                <a:cs typeface="Courier"/>
              </a:rPr>
              <a:t>();</a:t>
            </a:r>
            <a:endParaRPr lang="en-US" sz="2400" dirty="0">
              <a:latin typeface="Courier"/>
              <a:cs typeface="Courier"/>
            </a:endParaRPr>
          </a:p>
        </p:txBody>
      </p:sp>
    </p:spTree>
    <p:extLst>
      <p:ext uri="{BB962C8B-B14F-4D97-AF65-F5344CB8AC3E}">
        <p14:creationId xmlns:p14="http://schemas.microsoft.com/office/powerpoint/2010/main" val="23071415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Program Runs as Usual</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smtClean="0"/>
              <a:t>Mouse Clicked Method</a:t>
            </a:r>
            <a:endParaRPr lang="en-US" sz="2400" dirty="0"/>
          </a:p>
        </p:txBody>
      </p:sp>
      <p:sp>
        <p:nvSpPr>
          <p:cNvPr id="2" name="Rectangle 1"/>
          <p:cNvSpPr/>
          <p:nvPr/>
        </p:nvSpPr>
        <p:spPr>
          <a:xfrm>
            <a:off x="2417007" y="1835273"/>
            <a:ext cx="3661417"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458418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Mouse Clicked!</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smtClean="0"/>
              <a:t>Mouse Clicked Method</a:t>
            </a:r>
            <a:endParaRPr lang="en-US" sz="2400" dirty="0"/>
          </a:p>
        </p:txBody>
      </p:sp>
      <p:sp>
        <p:nvSpPr>
          <p:cNvPr id="2" name="Rectangle 1"/>
          <p:cNvSpPr/>
          <p:nvPr/>
        </p:nvSpPr>
        <p:spPr>
          <a:xfrm>
            <a:off x="2417008" y="1835273"/>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7"/>
          <a:stretch>
            <a:fillRect/>
          </a:stretch>
        </p:blipFill>
        <p:spPr>
          <a:xfrm>
            <a:off x="7226300" y="1625846"/>
            <a:ext cx="1199866" cy="1329688"/>
          </a:xfrm>
          <a:prstGeom prst="rect">
            <a:avLst/>
          </a:prstGeom>
        </p:spPr>
      </p:pic>
    </p:spTree>
    <p:extLst>
      <p:ext uri="{BB962C8B-B14F-4D97-AF65-F5344CB8AC3E}">
        <p14:creationId xmlns:p14="http://schemas.microsoft.com/office/powerpoint/2010/main" val="3897992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Calls Mouse Clicked Method</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smtClean="0"/>
              <a:t>Mouse Clicked Method</a:t>
            </a:r>
            <a:endParaRPr lang="en-US" sz="2400" dirty="0"/>
          </a:p>
        </p:txBody>
      </p:sp>
      <p:sp>
        <p:nvSpPr>
          <p:cNvPr id="12" name="Rectangle 11"/>
          <p:cNvSpPr/>
          <p:nvPr/>
        </p:nvSpPr>
        <p:spPr>
          <a:xfrm>
            <a:off x="-1390006" y="1625846"/>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02253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smtClean="0"/>
              <a:t>Mouse Clicked Method</a:t>
            </a:r>
            <a:endParaRPr lang="en-US" sz="2400" dirty="0"/>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When done, Run continues.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40578223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68388"/>
            <a:ext cx="9144000" cy="53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0" y="-23813"/>
            <a:ext cx="9144000" cy="746126"/>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000" b="1" dirty="0" smtClean="0">
                <a:solidFill>
                  <a:schemeClr val="tx1"/>
                </a:solidFill>
                <a:latin typeface="Century Gothic"/>
                <a:cs typeface="Century Gothic"/>
              </a:rPr>
              <a:t>Where are we?</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3456202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smtClean="0"/>
              <a:t>Mouse Clicked Method</a:t>
            </a:r>
            <a:endParaRPr lang="en-US" sz="2400" dirty="0"/>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Keeps Doing Its Thing</a:t>
            </a:r>
            <a:r>
              <a:rPr lang="is-IS" sz="4000" b="1" dirty="0" smtClean="0">
                <a:solidFill>
                  <a:schemeClr val="tx1"/>
                </a:solidFill>
                <a:latin typeface="Century Gothic"/>
                <a:cs typeface="Century Gothic"/>
              </a:rPr>
              <a:t>…</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4991498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Mouse Moved!</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smtClean="0"/>
              <a:t>Mouse Clicked Method</a:t>
            </a:r>
            <a:endParaRPr lang="en-US" sz="2400" dirty="0"/>
          </a:p>
        </p:txBody>
      </p:sp>
      <p:sp>
        <p:nvSpPr>
          <p:cNvPr id="2" name="Rectangle 1"/>
          <p:cNvSpPr/>
          <p:nvPr/>
        </p:nvSpPr>
        <p:spPr>
          <a:xfrm>
            <a:off x="2417008" y="1835273"/>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7"/>
          <a:stretch>
            <a:fillRect/>
          </a:stretch>
        </p:blipFill>
        <p:spPr>
          <a:xfrm>
            <a:off x="7226300" y="1625846"/>
            <a:ext cx="1199866" cy="1329688"/>
          </a:xfrm>
          <a:prstGeom prst="rect">
            <a:avLst/>
          </a:prstGeom>
        </p:spPr>
      </p:pic>
    </p:spTree>
    <p:extLst>
      <p:ext uri="{BB962C8B-B14F-4D97-AF65-F5344CB8AC3E}">
        <p14:creationId xmlns:p14="http://schemas.microsoft.com/office/powerpoint/2010/main" val="28186703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Calls Mouse Clicked Method</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smtClean="0"/>
              <a:t>Mouse Clicked Method</a:t>
            </a:r>
            <a:endParaRPr lang="en-US" sz="2400" dirty="0"/>
          </a:p>
        </p:txBody>
      </p:sp>
      <p:sp>
        <p:nvSpPr>
          <p:cNvPr id="12" name="Rectangle 11"/>
          <p:cNvSpPr/>
          <p:nvPr/>
        </p:nvSpPr>
        <p:spPr>
          <a:xfrm>
            <a:off x="-1390006" y="1625846"/>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55383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When done, Run continues.</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smtClean="0"/>
              <a:t>Mouse Clicked Method</a:t>
            </a:r>
            <a:endParaRPr lang="en-US" sz="2400" dirty="0"/>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05845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94108" y="1433728"/>
            <a:ext cx="3632337" cy="3632337"/>
          </a:xfrm>
          <a:prstGeom prst="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Mouse Tracker</a:t>
            </a:r>
            <a:endParaRPr lang="en-US" sz="4000" b="1" dirty="0">
              <a:solidFill>
                <a:schemeClr val="tx1"/>
              </a:solidFill>
              <a:latin typeface="Century Gothic"/>
              <a:cs typeface="Century Gothic"/>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0" b="100000" l="9904" r="89856"/>
                    </a14:imgEffect>
                  </a14:imgLayer>
                </a14:imgProps>
              </a:ext>
            </a:extLst>
          </a:blip>
          <a:stretch>
            <a:fillRect/>
          </a:stretch>
        </p:blipFill>
        <p:spPr>
          <a:xfrm>
            <a:off x="3523914" y="3164670"/>
            <a:ext cx="1901395" cy="1901395"/>
          </a:xfrm>
          <a:prstGeom prst="rect">
            <a:avLst/>
          </a:prstGeom>
        </p:spPr>
      </p:pic>
    </p:spTree>
    <p:extLst>
      <p:ext uri="{BB962C8B-B14F-4D97-AF65-F5344CB8AC3E}">
        <p14:creationId xmlns:p14="http://schemas.microsoft.com/office/powerpoint/2010/main" val="29093426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457200" indent="-457200">
              <a:buAutoNum type="arabicPeriod"/>
            </a:pPr>
            <a:r>
              <a:rPr lang="en-US" sz="2400" dirty="0" smtClean="0">
                <a:latin typeface="Calibri" charset="0"/>
                <a:ea typeface="Calibri" charset="0"/>
                <a:cs typeface="Calibri" charset="0"/>
              </a:rPr>
              <a:t>Variables exist until their inner-most code block ends.</a:t>
            </a:r>
          </a:p>
          <a:p>
            <a:pPr marL="457200" indent="-457200">
              <a:buAutoNum type="arabicPeriod"/>
            </a:pPr>
            <a:r>
              <a:rPr lang="en-US" sz="2400" dirty="0" smtClean="0">
                <a:latin typeface="Calibri" charset="0"/>
                <a:ea typeface="Calibri" charset="0"/>
                <a:cs typeface="Calibri" charset="0"/>
              </a:rPr>
              <a:t>If a variable is defined outside all methods, its inner-most code block is the entire program!</a:t>
            </a:r>
          </a:p>
          <a:p>
            <a:pPr marL="457200" indent="-457200">
              <a:buAutoNum type="arabicPeriod"/>
            </a:pPr>
            <a:r>
              <a:rPr lang="en-US" sz="2400" dirty="0" smtClean="0">
                <a:latin typeface="Calibri" charset="0"/>
                <a:ea typeface="Calibri" charset="0"/>
                <a:cs typeface="Calibri" charset="0"/>
              </a:rPr>
              <a:t>We call these variables </a:t>
            </a:r>
            <a:r>
              <a:rPr lang="en-US" sz="2400" b="1" dirty="0">
                <a:latin typeface="Calibri" charset="0"/>
                <a:ea typeface="Calibri" charset="0"/>
                <a:cs typeface="Calibri" charset="0"/>
              </a:rPr>
              <a:t>i</a:t>
            </a:r>
            <a:r>
              <a:rPr lang="en-US" sz="2400" b="1" dirty="0" smtClean="0">
                <a:latin typeface="Calibri" charset="0"/>
                <a:ea typeface="Calibri" charset="0"/>
                <a:cs typeface="Calibri" charset="0"/>
              </a:rPr>
              <a:t>nstance </a:t>
            </a:r>
            <a:r>
              <a:rPr lang="en-US" sz="2400" b="1" dirty="0">
                <a:latin typeface="Calibri" charset="0"/>
                <a:ea typeface="Calibri" charset="0"/>
                <a:cs typeface="Calibri" charset="0"/>
              </a:rPr>
              <a:t>v</a:t>
            </a:r>
            <a:r>
              <a:rPr lang="en-US" sz="2400" b="1" dirty="0" smtClean="0">
                <a:latin typeface="Calibri" charset="0"/>
                <a:ea typeface="Calibri" charset="0"/>
                <a:cs typeface="Calibri" charset="0"/>
              </a:rPr>
              <a:t>ariables</a:t>
            </a:r>
            <a:endParaRPr lang="en-US" sz="2800" b="1" dirty="0">
              <a:latin typeface="Calibri" charset="0"/>
              <a:ea typeface="Calibri" charset="0"/>
              <a:cs typeface="Calibri" charset="0"/>
            </a:endParaRPr>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Instance Variables</a:t>
            </a:r>
            <a:endParaRPr lang="en-US" sz="4000" b="1" dirty="0">
              <a:solidFill>
                <a:schemeClr val="tx1"/>
              </a:solidFill>
              <a:latin typeface="Century Gothic"/>
              <a:cs typeface="Century Gothic"/>
            </a:endParaRPr>
          </a:p>
        </p:txBody>
      </p:sp>
      <p:sp>
        <p:nvSpPr>
          <p:cNvPr id="9" name="Rectangle 18"/>
          <p:cNvSpPr>
            <a:spLocks noChangeArrowheads="1"/>
          </p:cNvSpPr>
          <p:nvPr/>
        </p:nvSpPr>
        <p:spPr bwMode="auto">
          <a:xfrm>
            <a:off x="171537" y="5729789"/>
            <a:ext cx="8058063" cy="1587500"/>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73038" marR="0" lvl="0" indent="-173038" defTabSz="914400" eaLnBrk="1" fontAlgn="auto" latinLnBrk="0" hangingPunct="1">
              <a:lnSpc>
                <a:spcPct val="100000"/>
              </a:lnSpc>
              <a:spcBef>
                <a:spcPts val="0"/>
              </a:spcBef>
              <a:spcAft>
                <a:spcPts val="0"/>
              </a:spcAft>
              <a:buClrTx/>
              <a:buSzTx/>
              <a:buFontTx/>
              <a:buNone/>
              <a:defRPr/>
            </a:pPr>
            <a:r>
              <a:rPr lang="en-US" dirty="0" smtClean="0">
                <a:latin typeface="Calibri" charset="0"/>
                <a:ea typeface="Calibri" charset="0"/>
                <a:cs typeface="Calibri" charset="0"/>
              </a:rPr>
              <a:t>* Instance variables have special meanings in programs with multiple files. For now you need to know that all methods can see them and that their initialization line is executed before run.</a:t>
            </a:r>
            <a:endParaRPr lang="en-US" dirty="0">
              <a:latin typeface="Calibri" charset="0"/>
              <a:ea typeface="Calibri" charset="0"/>
              <a:cs typeface="Calibri"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140" y="2960980"/>
            <a:ext cx="6540152" cy="23782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5677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1113" marR="0" lvl="0" indent="-11113" defTabSz="914400" eaLnBrk="1" fontAlgn="auto" latinLnBrk="0" hangingPunct="1">
              <a:lnSpc>
                <a:spcPct val="100000"/>
              </a:lnSpc>
              <a:spcBef>
                <a:spcPts val="0"/>
              </a:spcBef>
              <a:spcAft>
                <a:spcPts val="0"/>
              </a:spcAft>
              <a:buClrTx/>
              <a:buSzTx/>
              <a:buFontTx/>
              <a:buNone/>
              <a:defRPr/>
            </a:pPr>
            <a:r>
              <a:rPr lang="en-US" sz="2400" dirty="0" smtClean="0">
                <a:latin typeface="Calibri" charset="0"/>
                <a:ea typeface="Calibri" charset="0"/>
                <a:cs typeface="Calibri" charset="0"/>
              </a:rPr>
              <a:t>Often you need instance variables to pass information between the run method and the mouse event methods!</a:t>
            </a:r>
            <a:endParaRPr lang="en-US" sz="2800" b="1" dirty="0">
              <a:latin typeface="Calibri" charset="0"/>
              <a:ea typeface="Calibri" charset="0"/>
              <a:cs typeface="Calibri" charset="0"/>
            </a:endParaRPr>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Instance Variables + Events</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031" y="2188585"/>
            <a:ext cx="6615830" cy="40025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983334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1113" marR="0" lvl="0" indent="-11113" defTabSz="914400" eaLnBrk="1" fontAlgn="auto" latinLnBrk="0" hangingPunct="1">
              <a:lnSpc>
                <a:spcPct val="100000"/>
              </a:lnSpc>
              <a:spcBef>
                <a:spcPts val="0"/>
              </a:spcBef>
              <a:spcAft>
                <a:spcPts val="0"/>
              </a:spcAft>
              <a:buClrTx/>
              <a:buSzTx/>
              <a:buFontTx/>
              <a:buNone/>
              <a:defRPr/>
            </a:pPr>
            <a:r>
              <a:rPr lang="en-US" sz="2400" dirty="0" smtClean="0">
                <a:latin typeface="Calibri" charset="0"/>
                <a:ea typeface="Calibri" charset="0"/>
                <a:cs typeface="Calibri" charset="0"/>
              </a:rPr>
              <a:t>Objects have a special value called </a:t>
            </a:r>
            <a:r>
              <a:rPr lang="en-US" sz="2400" b="1" dirty="0" smtClean="0">
                <a:solidFill>
                  <a:srgbClr val="7030A0"/>
                </a:solidFill>
                <a:latin typeface="Courier" charset="0"/>
                <a:ea typeface="Courier" charset="0"/>
                <a:cs typeface="Courier" charset="0"/>
              </a:rPr>
              <a:t>null</a:t>
            </a:r>
            <a:r>
              <a:rPr lang="en-US" sz="2400" dirty="0" smtClean="0">
                <a:latin typeface="Calibri" charset="0"/>
                <a:ea typeface="Calibri" charset="0"/>
                <a:cs typeface="Calibri" charset="0"/>
              </a:rPr>
              <a:t> which means this variable is not associated with a value yet.</a:t>
            </a:r>
            <a:endParaRPr lang="en-US" sz="2800" b="1" dirty="0">
              <a:latin typeface="Calibri" charset="0"/>
              <a:ea typeface="Calibri" charset="0"/>
              <a:cs typeface="Calibri" charset="0"/>
            </a:endParaRPr>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Null</a:t>
            </a:r>
            <a:endParaRPr lang="en-US" sz="4000" b="1" dirty="0">
              <a:solidFill>
                <a:schemeClr val="tx1"/>
              </a:solidFill>
              <a:latin typeface="Century Gothic"/>
              <a:cs typeface="Century Gothic"/>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253" y="2148137"/>
            <a:ext cx="5365663" cy="27050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206" y="4521895"/>
            <a:ext cx="5435664" cy="1585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9649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Debris Sweeper</a:t>
            </a:r>
            <a:endParaRPr lang="en-US" sz="4000" b="1" dirty="0">
              <a:solidFill>
                <a:schemeClr val="tx1"/>
              </a:solidFill>
              <a:latin typeface="Century Gothic"/>
              <a:cs typeface="Century Gothic"/>
            </a:endParaRPr>
          </a:p>
        </p:txBody>
      </p:sp>
      <p:pic>
        <p:nvPicPr>
          <p:cNvPr id="2" name="Picture 1" descr="Screen Shot 2016-06-24 at 7.54.1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235"/>
            <a:ext cx="9144000" cy="6609866"/>
          </a:xfrm>
          <a:prstGeom prst="rect">
            <a:avLst/>
          </a:prstGeom>
        </p:spPr>
      </p:pic>
    </p:spTree>
    <p:extLst>
      <p:ext uri="{BB962C8B-B14F-4D97-AF65-F5344CB8AC3E}">
        <p14:creationId xmlns:p14="http://schemas.microsoft.com/office/powerpoint/2010/main" val="12302102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err="1" smtClean="0">
                <a:solidFill>
                  <a:schemeClr val="tx1"/>
                </a:solidFill>
                <a:latin typeface="Century Gothic"/>
                <a:cs typeface="Century Gothic"/>
              </a:rPr>
              <a:t>getElementAt</a:t>
            </a:r>
            <a:r>
              <a:rPr lang="en-US" sz="4000" b="1" dirty="0" smtClean="0">
                <a:solidFill>
                  <a:schemeClr val="tx1"/>
                </a:solidFill>
                <a:latin typeface="Century Gothic"/>
                <a:cs typeface="Century Gothic"/>
              </a:rPr>
              <a:t>(x, y);</a:t>
            </a:r>
            <a:endParaRPr lang="en-US" sz="4000" b="1" dirty="0">
              <a:solidFill>
                <a:schemeClr val="tx1"/>
              </a:solidFill>
              <a:latin typeface="Century Gothic"/>
              <a:cs typeface="Century Gothic"/>
            </a:endParaRPr>
          </a:p>
        </p:txBody>
      </p:sp>
      <p:sp>
        <p:nvSpPr>
          <p:cNvPr id="2" name="Content Placeholder 1"/>
          <p:cNvSpPr>
            <a:spLocks noGrp="1"/>
          </p:cNvSpPr>
          <p:nvPr>
            <p:ph idx="1"/>
          </p:nvPr>
        </p:nvSpPr>
        <p:spPr/>
        <p:txBody>
          <a:bodyPr/>
          <a:lstStyle/>
          <a:p>
            <a:r>
              <a:rPr lang="en-US" b="1" dirty="0" err="1" smtClean="0">
                <a:latin typeface="Courier" charset="0"/>
                <a:ea typeface="Courier" charset="0"/>
                <a:cs typeface="Courier" charset="0"/>
              </a:rPr>
              <a:t>getElementAt</a:t>
            </a:r>
            <a:r>
              <a:rPr lang="en-US" b="1" dirty="0" smtClean="0">
                <a:latin typeface="Courier" charset="0"/>
                <a:ea typeface="Courier" charset="0"/>
                <a:cs typeface="Courier" charset="0"/>
              </a:rPr>
              <a:t>(x, y) </a:t>
            </a:r>
            <a:r>
              <a:rPr lang="en-US" dirty="0" smtClean="0"/>
              <a:t>will return any </a:t>
            </a:r>
            <a:r>
              <a:rPr lang="en-US" dirty="0" err="1" smtClean="0"/>
              <a:t>GObject</a:t>
            </a:r>
            <a:r>
              <a:rPr lang="en-US" dirty="0" smtClean="0"/>
              <a:t> at the (x, y) coordinates. It will return </a:t>
            </a:r>
            <a:r>
              <a:rPr lang="en-US" b="1" dirty="0" smtClean="0">
                <a:solidFill>
                  <a:srgbClr val="7030A0"/>
                </a:solidFill>
                <a:latin typeface="Courier" charset="0"/>
                <a:ea typeface="Courier" charset="0"/>
                <a:cs typeface="Courier" charset="0"/>
              </a:rPr>
              <a:t>null</a:t>
            </a:r>
            <a:r>
              <a:rPr lang="en-US" dirty="0" smtClean="0"/>
              <a:t> if there is no object at those coordinates.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700" y="3517900"/>
            <a:ext cx="6585364" cy="2984500"/>
          </a:xfrm>
          <a:prstGeom prst="rect">
            <a:avLst/>
          </a:prstGeom>
        </p:spPr>
      </p:pic>
    </p:spTree>
    <p:extLst>
      <p:ext uri="{BB962C8B-B14F-4D97-AF65-F5344CB8AC3E}">
        <p14:creationId xmlns:p14="http://schemas.microsoft.com/office/powerpoint/2010/main" val="11940387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19519"/>
            <a:ext cx="9144000" cy="6615705"/>
          </a:xfrm>
          <a:prstGeom prst="rect">
            <a:avLst/>
          </a:prstGeom>
        </p:spPr>
      </p:pic>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Stamp Tool</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8016681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889" y="0"/>
            <a:ext cx="10287000" cy="6858000"/>
          </a:xfrm>
          <a:prstGeom prst="rect">
            <a:avLst/>
          </a:prstGeom>
        </p:spPr>
      </p:pic>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And Here We Are</a:t>
            </a:r>
            <a:r>
              <a:rPr lang="is-IS" sz="4000" b="1" dirty="0" smtClean="0">
                <a:solidFill>
                  <a:schemeClr val="tx1"/>
                </a:solidFill>
                <a:latin typeface="Century Gothic"/>
                <a:cs typeface="Century Gothic"/>
              </a:rPr>
              <a:t>…</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6373728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87791"/>
            <a:ext cx="9144000" cy="6615705"/>
          </a:xfrm>
          <a:prstGeom prst="rect">
            <a:avLst/>
          </a:prstGeom>
        </p:spPr>
      </p:pic>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Stamp Tool</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24632920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042" y="1124910"/>
            <a:ext cx="8998910" cy="5060604"/>
          </a:xfrm>
        </p:spPr>
        <p:txBody>
          <a:bodyPr>
            <a:normAutofit/>
          </a:bodyPr>
          <a:lstStyle/>
          <a:p>
            <a:pPr marL="0" indent="0">
              <a:buNone/>
            </a:pPr>
            <a:r>
              <a:rPr lang="en-US" dirty="0" smtClean="0"/>
              <a:t>New Commands</a:t>
            </a:r>
          </a:p>
          <a:p>
            <a:r>
              <a:rPr lang="en-US" dirty="0" err="1" smtClean="0">
                <a:latin typeface="Courier"/>
                <a:cs typeface="Courier"/>
              </a:rPr>
              <a:t>addMouseListeners</a:t>
            </a:r>
            <a:r>
              <a:rPr lang="en-US" dirty="0" smtClean="0">
                <a:latin typeface="Courier"/>
                <a:cs typeface="Courier"/>
              </a:rPr>
              <a:t>();</a:t>
            </a:r>
          </a:p>
          <a:p>
            <a:r>
              <a:rPr lang="en-US" dirty="0" err="1" smtClean="0">
                <a:latin typeface="Courier"/>
                <a:cs typeface="Courier"/>
              </a:rPr>
              <a:t>getElementAt</a:t>
            </a:r>
            <a:r>
              <a:rPr lang="en-US" dirty="0" smtClean="0">
                <a:latin typeface="Courier"/>
                <a:cs typeface="Courier"/>
              </a:rPr>
              <a:t>(</a:t>
            </a:r>
            <a:r>
              <a:rPr lang="en-US" i="1" dirty="0" smtClean="0">
                <a:latin typeface="Courier"/>
                <a:cs typeface="Courier"/>
              </a:rPr>
              <a:t>x</a:t>
            </a:r>
            <a:r>
              <a:rPr lang="en-US" dirty="0" smtClean="0">
                <a:latin typeface="Courier"/>
                <a:cs typeface="Courier"/>
              </a:rPr>
              <a:t>, </a:t>
            </a:r>
            <a:r>
              <a:rPr lang="en-US" i="1" dirty="0" smtClean="0">
                <a:latin typeface="Courier"/>
                <a:cs typeface="Courier"/>
              </a:rPr>
              <a:t>y</a:t>
            </a:r>
            <a:r>
              <a:rPr lang="en-US" dirty="0" smtClean="0">
                <a:latin typeface="Courier"/>
                <a:cs typeface="Courier"/>
              </a:rPr>
              <a:t>);</a:t>
            </a:r>
          </a:p>
          <a:p>
            <a:endParaRPr lang="en-US" dirty="0">
              <a:latin typeface="Courier"/>
              <a:cs typeface="Courier"/>
            </a:endParaRPr>
          </a:p>
          <a:p>
            <a:pPr marL="0" indent="0">
              <a:buNone/>
            </a:pPr>
            <a:r>
              <a:rPr lang="en-US" dirty="0" smtClean="0"/>
              <a:t>New Ideas</a:t>
            </a:r>
          </a:p>
          <a:p>
            <a:r>
              <a:rPr lang="en-US" dirty="0" smtClean="0"/>
              <a:t>The Listener Model</a:t>
            </a:r>
          </a:p>
          <a:p>
            <a:r>
              <a:rPr lang="en-US" dirty="0" smtClean="0"/>
              <a:t>Instance Variables</a:t>
            </a:r>
          </a:p>
          <a:p>
            <a:r>
              <a:rPr lang="en-US" b="1" dirty="0" smtClean="0">
                <a:solidFill>
                  <a:srgbClr val="660066"/>
                </a:solidFill>
                <a:latin typeface="Courier"/>
                <a:cs typeface="Courier"/>
              </a:rPr>
              <a:t>null</a:t>
            </a:r>
          </a:p>
          <a:p>
            <a:endParaRPr lang="en-US" dirty="0" smtClean="0"/>
          </a:p>
          <a:p>
            <a:endParaRPr lang="en-US" dirty="0" smtClean="0"/>
          </a:p>
          <a:p>
            <a:endParaRPr lang="en-US" dirty="0"/>
          </a:p>
        </p:txBody>
      </p:sp>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New Concepts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9128567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a:grpSpLocks/>
          </p:cNvGrpSpPr>
          <p:nvPr/>
        </p:nvGrpSpPr>
        <p:grpSpPr bwMode="auto">
          <a:xfrm>
            <a:off x="228600" y="2613495"/>
            <a:ext cx="8610600" cy="2362200"/>
            <a:chOff x="96" y="1872"/>
            <a:chExt cx="5424" cy="1488"/>
          </a:xfrm>
        </p:grpSpPr>
        <p:sp>
          <p:nvSpPr>
            <p:cNvPr id="4103" name="Rectangle 6"/>
            <p:cNvSpPr>
              <a:spLocks noChangeArrowheads="1"/>
            </p:cNvSpPr>
            <p:nvPr/>
          </p:nvSpPr>
          <p:spPr bwMode="auto">
            <a:xfrm>
              <a:off x="96" y="1872"/>
              <a:ext cx="2016" cy="265"/>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mouseClicked(</a:t>
              </a:r>
              <a:r>
                <a:rPr lang="en-US" sz="600" i="1">
                  <a:latin typeface="Times New Roman" charset="0"/>
                </a:rPr>
                <a:t> </a:t>
              </a:r>
              <a:r>
                <a:rPr lang="en-US" sz="2400" i="1">
                  <a:latin typeface="Times New Roman" charset="0"/>
                </a:rPr>
                <a:t>e</a:t>
              </a:r>
              <a:r>
                <a:rPr lang="en-US" sz="2400" b="1"/>
                <a:t>)</a:t>
              </a:r>
            </a:p>
          </p:txBody>
        </p:sp>
        <p:sp>
          <p:nvSpPr>
            <p:cNvPr id="4104" name="Rectangle 7"/>
            <p:cNvSpPr>
              <a:spLocks noChangeArrowheads="1"/>
            </p:cNvSpPr>
            <p:nvPr/>
          </p:nvSpPr>
          <p:spPr bwMode="auto">
            <a:xfrm>
              <a:off x="96" y="2131"/>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mousePressed(</a:t>
              </a:r>
              <a:r>
                <a:rPr lang="en-US" sz="600" i="1">
                  <a:latin typeface="Times New Roman" charset="0"/>
                </a:rPr>
                <a:t> </a:t>
              </a:r>
              <a:r>
                <a:rPr lang="en-US" sz="2400" i="1">
                  <a:latin typeface="Times New Roman" charset="0"/>
                </a:rPr>
                <a:t>e</a:t>
              </a:r>
              <a:r>
                <a:rPr lang="en-US" sz="2400" b="1"/>
                <a:t>)</a:t>
              </a:r>
            </a:p>
          </p:txBody>
        </p:sp>
        <p:sp>
          <p:nvSpPr>
            <p:cNvPr id="4105" name="Rectangle 8"/>
            <p:cNvSpPr>
              <a:spLocks noChangeArrowheads="1"/>
            </p:cNvSpPr>
            <p:nvPr/>
          </p:nvSpPr>
          <p:spPr bwMode="auto">
            <a:xfrm>
              <a:off x="96" y="2389"/>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mouseReleased(</a:t>
              </a:r>
              <a:r>
                <a:rPr lang="en-US" sz="2400" i="1">
                  <a:latin typeface="Times New Roman" charset="0"/>
                </a:rPr>
                <a:t>e</a:t>
              </a:r>
              <a:r>
                <a:rPr lang="en-US" sz="2400" b="1"/>
                <a:t>)</a:t>
              </a:r>
            </a:p>
          </p:txBody>
        </p:sp>
        <p:sp>
          <p:nvSpPr>
            <p:cNvPr id="4106" name="Rectangle 9"/>
            <p:cNvSpPr>
              <a:spLocks noChangeArrowheads="1"/>
            </p:cNvSpPr>
            <p:nvPr/>
          </p:nvSpPr>
          <p:spPr bwMode="auto">
            <a:xfrm>
              <a:off x="96" y="2647"/>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mouseMoved(</a:t>
              </a:r>
              <a:r>
                <a:rPr lang="en-US" sz="2400" i="1">
                  <a:latin typeface="Times New Roman" charset="0"/>
                </a:rPr>
                <a:t>e</a:t>
              </a:r>
              <a:r>
                <a:rPr lang="en-US" sz="2400" b="1"/>
                <a:t>)</a:t>
              </a:r>
            </a:p>
          </p:txBody>
        </p:sp>
        <p:sp>
          <p:nvSpPr>
            <p:cNvPr id="4107" name="Rectangle 10"/>
            <p:cNvSpPr>
              <a:spLocks noChangeArrowheads="1"/>
            </p:cNvSpPr>
            <p:nvPr/>
          </p:nvSpPr>
          <p:spPr bwMode="auto">
            <a:xfrm>
              <a:off x="96" y="2903"/>
              <a:ext cx="2016" cy="457"/>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mouseDragged(</a:t>
              </a:r>
              <a:r>
                <a:rPr lang="en-US" sz="2400" i="1">
                  <a:latin typeface="Times New Roman" charset="0"/>
                </a:rPr>
                <a:t>e</a:t>
              </a:r>
              <a:r>
                <a:rPr lang="en-US" sz="2400" b="1"/>
                <a:t>)</a:t>
              </a:r>
            </a:p>
          </p:txBody>
        </p:sp>
        <p:sp>
          <p:nvSpPr>
            <p:cNvPr id="4108" name="Rectangle 12"/>
            <p:cNvSpPr>
              <a:spLocks noChangeArrowheads="1"/>
            </p:cNvSpPr>
            <p:nvPr/>
          </p:nvSpPr>
          <p:spPr bwMode="auto">
            <a:xfrm>
              <a:off x="2112" y="1872"/>
              <a:ext cx="3408" cy="265"/>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clicks the mouse</a:t>
              </a:r>
            </a:p>
          </p:txBody>
        </p:sp>
        <p:sp>
          <p:nvSpPr>
            <p:cNvPr id="4109" name="Rectangle 13"/>
            <p:cNvSpPr>
              <a:spLocks noChangeArrowheads="1"/>
            </p:cNvSpPr>
            <p:nvPr/>
          </p:nvSpPr>
          <p:spPr bwMode="auto">
            <a:xfrm>
              <a:off x="2112" y="2131"/>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button is pressed</a:t>
              </a:r>
            </a:p>
          </p:txBody>
        </p:sp>
        <p:sp>
          <p:nvSpPr>
            <p:cNvPr id="4110" name="Rectangle 14"/>
            <p:cNvSpPr>
              <a:spLocks noChangeArrowheads="1"/>
            </p:cNvSpPr>
            <p:nvPr/>
          </p:nvSpPr>
          <p:spPr bwMode="auto">
            <a:xfrm>
              <a:off x="2112" y="2389"/>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button is released</a:t>
              </a:r>
            </a:p>
          </p:txBody>
        </p:sp>
        <p:sp>
          <p:nvSpPr>
            <p:cNvPr id="4111" name="Rectangle 15"/>
            <p:cNvSpPr>
              <a:spLocks noChangeArrowheads="1"/>
            </p:cNvSpPr>
            <p:nvPr/>
          </p:nvSpPr>
          <p:spPr bwMode="auto">
            <a:xfrm>
              <a:off x="2112" y="2647"/>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moves the mouse </a:t>
              </a:r>
            </a:p>
          </p:txBody>
        </p:sp>
        <p:sp>
          <p:nvSpPr>
            <p:cNvPr id="4112" name="Rectangle 16"/>
            <p:cNvSpPr>
              <a:spLocks noChangeArrowheads="1"/>
            </p:cNvSpPr>
            <p:nvPr/>
          </p:nvSpPr>
          <p:spPr bwMode="auto">
            <a:xfrm>
              <a:off x="2112" y="2903"/>
              <a:ext cx="3408" cy="457"/>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is dragged with </a:t>
              </a:r>
            </a:p>
            <a:p>
              <a:pPr>
                <a:lnSpc>
                  <a:spcPct val="85000"/>
                </a:lnSpc>
              </a:pPr>
              <a:r>
                <a:rPr lang="en-US" sz="2400">
                  <a:latin typeface="Times New Roman" charset="0"/>
                </a:rPr>
                <a:t>the button down</a:t>
              </a:r>
            </a:p>
          </p:txBody>
        </p:sp>
      </p:grpSp>
      <p:sp>
        <p:nvSpPr>
          <p:cNvPr id="309265" name="Rectangle 17"/>
          <p:cNvSpPr>
            <a:spLocks noChangeArrowheads="1"/>
          </p:cNvSpPr>
          <p:nvPr/>
        </p:nvSpPr>
        <p:spPr bwMode="auto">
          <a:xfrm>
            <a:off x="101600" y="5486400"/>
            <a:ext cx="85852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Aft>
                <a:spcPct val="50000"/>
              </a:spcAft>
              <a:buSzPct val="100000"/>
            </a:pPr>
            <a:r>
              <a:rPr lang="en-US" sz="2800">
                <a:latin typeface="Times New Roman" charset="0"/>
              </a:rPr>
              <a:t>	The parameter </a:t>
            </a:r>
            <a:r>
              <a:rPr lang="en-US" sz="2800" i="1">
                <a:latin typeface="Times New Roman" charset="0"/>
              </a:rPr>
              <a:t>e</a:t>
            </a:r>
            <a:r>
              <a:rPr lang="en-US" sz="2800">
                <a:latin typeface="Times New Roman" charset="0"/>
              </a:rPr>
              <a:t> is </a:t>
            </a:r>
            <a:r>
              <a:rPr lang="en-US" sz="2600" b="1"/>
              <a:t>MouseEvent</a:t>
            </a:r>
            <a:r>
              <a:rPr lang="en-US" sz="2800">
                <a:latin typeface="Times New Roman" charset="0"/>
              </a:rPr>
              <a:t> object, which provides more data about event, such as the location of mouse.  </a:t>
            </a:r>
          </a:p>
        </p:txBody>
      </p:sp>
      <p:sp>
        <p:nvSpPr>
          <p:cNvPr id="4101"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r>
              <a:rPr lang="en-US" sz="2800" dirty="0" smtClean="0">
                <a:latin typeface="Times New Roman" charset="0"/>
              </a:rPr>
              <a:t>1</a:t>
            </a:r>
            <a:r>
              <a:rPr lang="en-US" sz="2800" dirty="0">
                <a:latin typeface="Times New Roman" charset="0"/>
              </a:rPr>
              <a:t>.	</a:t>
            </a:r>
            <a:r>
              <a:rPr lang="en-US" sz="2400" dirty="0" smtClean="0"/>
              <a:t>The </a:t>
            </a:r>
            <a:r>
              <a:rPr lang="en-US" sz="2400" b="1" dirty="0" smtClean="0"/>
              <a:t>run</a:t>
            </a:r>
            <a:r>
              <a:rPr lang="en-US" sz="2800" dirty="0" smtClean="0">
                <a:latin typeface="Times New Roman" charset="0"/>
              </a:rPr>
              <a:t> </a:t>
            </a:r>
            <a:r>
              <a:rPr lang="en-US" sz="2800" dirty="0">
                <a:latin typeface="Times New Roman" charset="0"/>
              </a:rPr>
              <a:t>method should call </a:t>
            </a:r>
            <a:r>
              <a:rPr lang="en-US" sz="2400" b="1" dirty="0" err="1"/>
              <a:t>addMouseListeners</a:t>
            </a:r>
            <a:endParaRPr lang="en-US" sz="2800" dirty="0">
              <a:latin typeface="Times New Roman" charset="0"/>
            </a:endParaRPr>
          </a:p>
          <a:p>
            <a:pPr marL="342900" indent="-342900"/>
            <a:r>
              <a:rPr lang="en-US" sz="2800" dirty="0">
                <a:latin typeface="Times New Roman" charset="0"/>
              </a:rPr>
              <a:t>2.	Write definitions of any listener methods needed</a:t>
            </a:r>
          </a:p>
        </p:txBody>
      </p:sp>
      <p:sp>
        <p:nvSpPr>
          <p:cNvPr id="4102" name="Text Box 21"/>
          <p:cNvSpPr txBox="1">
            <a:spLocks noChangeArrowheads="1"/>
          </p:cNvSpPr>
          <p:nvPr/>
        </p:nvSpPr>
        <p:spPr bwMode="auto">
          <a:xfrm>
            <a:off x="0" y="6521450"/>
            <a:ext cx="494823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1600">
                <a:solidFill>
                  <a:schemeClr val="tx1"/>
                </a:solidFill>
                <a:latin typeface="Courier New" charset="0"/>
                <a:ea typeface="ＭＳ Ｐゴシック" charset="0"/>
              </a:defRPr>
            </a:lvl1pPr>
            <a:lvl2pPr marL="742950" indent="-285750">
              <a:defRPr sz="1600">
                <a:solidFill>
                  <a:schemeClr val="tx1"/>
                </a:solidFill>
                <a:latin typeface="Courier New" charset="0"/>
                <a:ea typeface="ＭＳ Ｐゴシック" charset="0"/>
              </a:defRPr>
            </a:lvl2pPr>
            <a:lvl3pPr marL="1143000" indent="-228600">
              <a:defRPr sz="1600">
                <a:solidFill>
                  <a:schemeClr val="tx1"/>
                </a:solidFill>
                <a:latin typeface="Courier New" charset="0"/>
                <a:ea typeface="ＭＳ Ｐゴシック" charset="0"/>
              </a:defRPr>
            </a:lvl3pPr>
            <a:lvl4pPr marL="1600200" indent="-228600">
              <a:defRPr sz="1600">
                <a:solidFill>
                  <a:schemeClr val="tx1"/>
                </a:solidFill>
                <a:latin typeface="Courier New" charset="0"/>
                <a:ea typeface="ＭＳ Ｐゴシック" charset="0"/>
              </a:defRPr>
            </a:lvl4pPr>
            <a:lvl5pPr marL="2057400" indent="-228600">
              <a:defRPr sz="1600">
                <a:solidFill>
                  <a:schemeClr val="tx1"/>
                </a:solidFill>
                <a:latin typeface="Courier New" charset="0"/>
                <a:ea typeface="ＭＳ Ｐゴシック" charset="0"/>
              </a:defRPr>
            </a:lvl5pPr>
            <a:lvl6pPr marL="2514600" indent="-228600" eaLnBrk="0" fontAlgn="base" hangingPunct="0">
              <a:spcBef>
                <a:spcPct val="0"/>
              </a:spcBef>
              <a:spcAft>
                <a:spcPct val="0"/>
              </a:spcAft>
              <a:defRPr sz="1600">
                <a:solidFill>
                  <a:schemeClr val="tx1"/>
                </a:solidFill>
                <a:latin typeface="Courier New" charset="0"/>
                <a:ea typeface="ＭＳ Ｐゴシック" charset="0"/>
              </a:defRPr>
            </a:lvl6pPr>
            <a:lvl7pPr marL="2971800" indent="-228600" eaLnBrk="0" fontAlgn="base" hangingPunct="0">
              <a:spcBef>
                <a:spcPct val="0"/>
              </a:spcBef>
              <a:spcAft>
                <a:spcPct val="0"/>
              </a:spcAft>
              <a:defRPr sz="1600">
                <a:solidFill>
                  <a:schemeClr val="tx1"/>
                </a:solidFill>
                <a:latin typeface="Courier New" charset="0"/>
                <a:ea typeface="ＭＳ Ｐゴシック" charset="0"/>
              </a:defRPr>
            </a:lvl7pPr>
            <a:lvl8pPr marL="3429000" indent="-228600" eaLnBrk="0" fontAlgn="base" hangingPunct="0">
              <a:spcBef>
                <a:spcPct val="0"/>
              </a:spcBef>
              <a:spcAft>
                <a:spcPct val="0"/>
              </a:spcAft>
              <a:defRPr sz="1600">
                <a:solidFill>
                  <a:schemeClr val="tx1"/>
                </a:solidFill>
                <a:latin typeface="Courier New" charset="0"/>
                <a:ea typeface="ＭＳ Ｐゴシック" charset="0"/>
              </a:defRPr>
            </a:lvl8pPr>
            <a:lvl9pPr marL="3886200" indent="-228600" eaLnBrk="0" fontAlgn="base" hangingPunct="0">
              <a:spcBef>
                <a:spcPct val="0"/>
              </a:spcBef>
              <a:spcAft>
                <a:spcPct val="0"/>
              </a:spcAft>
              <a:defRPr sz="1600">
                <a:solidFill>
                  <a:schemeClr val="tx1"/>
                </a:solidFill>
                <a:latin typeface="Courier New" charset="0"/>
                <a:ea typeface="ＭＳ Ｐゴシック" charset="0"/>
              </a:defRPr>
            </a:lvl9pPr>
          </a:lstStyle>
          <a:p>
            <a:pPr>
              <a:spcBef>
                <a:spcPct val="50000"/>
              </a:spcBef>
            </a:pPr>
            <a:r>
              <a:rPr lang="en-US" i="1">
                <a:latin typeface="Times New Roman" charset="0"/>
              </a:rPr>
              <a:t>Using portions of slides by Eric Roberts</a:t>
            </a:r>
          </a:p>
        </p:txBody>
      </p:sp>
      <p:sp>
        <p:nvSpPr>
          <p:cNvPr id="1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Responding to Mouse Events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4023290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9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6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ChangeArrowheads="1"/>
          </p:cNvSpPr>
          <p:nvPr/>
        </p:nvSpPr>
        <p:spPr bwMode="auto">
          <a:xfrm>
            <a:off x="304800" y="2600920"/>
            <a:ext cx="3048000" cy="465138"/>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keyPressed(</a:t>
            </a:r>
            <a:r>
              <a:rPr lang="en-US" sz="600" i="1">
                <a:latin typeface="Times New Roman" charset="0"/>
              </a:rPr>
              <a:t> </a:t>
            </a:r>
            <a:r>
              <a:rPr lang="en-US" sz="2400" i="1">
                <a:latin typeface="Times New Roman" charset="0"/>
              </a:rPr>
              <a:t>e</a:t>
            </a:r>
            <a:r>
              <a:rPr lang="en-US" sz="2400" b="1"/>
              <a:t>)</a:t>
            </a:r>
          </a:p>
        </p:txBody>
      </p:sp>
      <p:sp>
        <p:nvSpPr>
          <p:cNvPr id="5124" name="Rectangle 6"/>
          <p:cNvSpPr>
            <a:spLocks noChangeArrowheads="1"/>
          </p:cNvSpPr>
          <p:nvPr/>
        </p:nvSpPr>
        <p:spPr bwMode="auto">
          <a:xfrm>
            <a:off x="304800" y="3054945"/>
            <a:ext cx="3048000" cy="465138"/>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keyReleased(</a:t>
            </a:r>
            <a:r>
              <a:rPr lang="en-US" sz="600" i="1">
                <a:latin typeface="Times New Roman" charset="0"/>
              </a:rPr>
              <a:t> </a:t>
            </a:r>
            <a:r>
              <a:rPr lang="en-US" sz="2400" i="1">
                <a:latin typeface="Times New Roman" charset="0"/>
              </a:rPr>
              <a:t>e</a:t>
            </a:r>
            <a:r>
              <a:rPr lang="en-US" sz="2400" b="1"/>
              <a:t>)</a:t>
            </a:r>
          </a:p>
        </p:txBody>
      </p:sp>
      <p:sp>
        <p:nvSpPr>
          <p:cNvPr id="5125" name="Rectangle 7"/>
          <p:cNvSpPr>
            <a:spLocks noChangeArrowheads="1"/>
          </p:cNvSpPr>
          <p:nvPr/>
        </p:nvSpPr>
        <p:spPr bwMode="auto">
          <a:xfrm>
            <a:off x="304800" y="3507383"/>
            <a:ext cx="3048000" cy="998537"/>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keyTyped(</a:t>
            </a:r>
            <a:r>
              <a:rPr lang="en-US" sz="2400" i="1">
                <a:latin typeface="Times New Roman" charset="0"/>
              </a:rPr>
              <a:t>e</a:t>
            </a:r>
            <a:r>
              <a:rPr lang="en-US" sz="2400" b="1"/>
              <a:t>)</a:t>
            </a:r>
          </a:p>
        </p:txBody>
      </p:sp>
      <p:sp>
        <p:nvSpPr>
          <p:cNvPr id="5126" name="Rectangle 8"/>
          <p:cNvSpPr>
            <a:spLocks noChangeArrowheads="1"/>
          </p:cNvSpPr>
          <p:nvPr/>
        </p:nvSpPr>
        <p:spPr bwMode="auto">
          <a:xfrm>
            <a:off x="3352800" y="2600920"/>
            <a:ext cx="5410200" cy="465138"/>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presses a key</a:t>
            </a:r>
          </a:p>
        </p:txBody>
      </p:sp>
      <p:sp>
        <p:nvSpPr>
          <p:cNvPr id="5127" name="Rectangle 9"/>
          <p:cNvSpPr>
            <a:spLocks noChangeArrowheads="1"/>
          </p:cNvSpPr>
          <p:nvPr/>
        </p:nvSpPr>
        <p:spPr bwMode="auto">
          <a:xfrm>
            <a:off x="3352800" y="3054945"/>
            <a:ext cx="5410200" cy="465138"/>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key comes back up</a:t>
            </a:r>
          </a:p>
        </p:txBody>
      </p:sp>
      <p:sp>
        <p:nvSpPr>
          <p:cNvPr id="5128" name="Rectangle 10"/>
          <p:cNvSpPr>
            <a:spLocks noChangeArrowheads="1"/>
          </p:cNvSpPr>
          <p:nvPr/>
        </p:nvSpPr>
        <p:spPr bwMode="auto">
          <a:xfrm>
            <a:off x="3352800" y="3507383"/>
            <a:ext cx="5410200" cy="998537"/>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types </a:t>
            </a:r>
          </a:p>
          <a:p>
            <a:pPr>
              <a:lnSpc>
                <a:spcPct val="85000"/>
              </a:lnSpc>
            </a:pPr>
            <a:r>
              <a:rPr lang="en-US" sz="2400">
                <a:latin typeface="Times New Roman" charset="0"/>
              </a:rPr>
              <a:t>(presses and releases) a key</a:t>
            </a:r>
          </a:p>
        </p:txBody>
      </p:sp>
      <p:sp>
        <p:nvSpPr>
          <p:cNvPr id="5129" name="Rectangle 11"/>
          <p:cNvSpPr>
            <a:spLocks noChangeArrowheads="1"/>
          </p:cNvSpPr>
          <p:nvPr/>
        </p:nvSpPr>
        <p:spPr bwMode="auto">
          <a:xfrm>
            <a:off x="482600" y="4914900"/>
            <a:ext cx="8128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Aft>
                <a:spcPct val="50000"/>
              </a:spcAft>
              <a:buSzPct val="100000"/>
            </a:pPr>
            <a:r>
              <a:rPr lang="en-US" sz="2800">
                <a:latin typeface="Times New Roman" charset="0"/>
              </a:rPr>
              <a:t>	The parameter </a:t>
            </a:r>
            <a:r>
              <a:rPr lang="en-US" sz="2800" i="1">
                <a:latin typeface="Times New Roman" charset="0"/>
              </a:rPr>
              <a:t>e</a:t>
            </a:r>
            <a:r>
              <a:rPr lang="en-US" sz="2800">
                <a:latin typeface="Times New Roman" charset="0"/>
              </a:rPr>
              <a:t> is a </a:t>
            </a:r>
            <a:r>
              <a:rPr lang="en-US" sz="2600" b="1"/>
              <a:t>KeyEvent</a:t>
            </a:r>
            <a:r>
              <a:rPr lang="en-US" sz="2800">
                <a:latin typeface="Times New Roman" charset="0"/>
              </a:rPr>
              <a:t> object, which indicates which key is involved.</a:t>
            </a:r>
          </a:p>
        </p:txBody>
      </p:sp>
      <p:sp>
        <p:nvSpPr>
          <p:cNvPr id="5130" name="Rectangle 15"/>
          <p:cNvSpPr>
            <a:spLocks noChangeArrowheads="1"/>
          </p:cNvSpPr>
          <p:nvPr/>
        </p:nvSpPr>
        <p:spPr bwMode="auto">
          <a:xfrm>
            <a:off x="482600" y="1155700"/>
            <a:ext cx="8356600"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r>
              <a:rPr lang="en-US" sz="2800" dirty="0" smtClean="0">
                <a:latin typeface="Times New Roman" charset="0"/>
              </a:rPr>
              <a:t>1</a:t>
            </a:r>
            <a:r>
              <a:rPr lang="en-US" sz="2800" dirty="0">
                <a:latin typeface="Times New Roman" charset="0"/>
              </a:rPr>
              <a:t>.	T</a:t>
            </a:r>
            <a:r>
              <a:rPr lang="en-US" sz="2800" dirty="0" smtClean="0">
                <a:latin typeface="Times New Roman" charset="0"/>
              </a:rPr>
              <a:t>he </a:t>
            </a:r>
            <a:r>
              <a:rPr lang="en-US" sz="2400" b="1" dirty="0"/>
              <a:t>run</a:t>
            </a:r>
            <a:r>
              <a:rPr lang="en-US" sz="2800" dirty="0">
                <a:latin typeface="Times New Roman" charset="0"/>
              </a:rPr>
              <a:t> method should call </a:t>
            </a:r>
            <a:r>
              <a:rPr lang="en-US" sz="2400" b="1" dirty="0" err="1"/>
              <a:t>addKeyListeners</a:t>
            </a:r>
            <a:endParaRPr lang="en-US" sz="2800" dirty="0">
              <a:latin typeface="Times New Roman" charset="0"/>
            </a:endParaRPr>
          </a:p>
          <a:p>
            <a:pPr marL="342900" indent="-342900"/>
            <a:r>
              <a:rPr lang="en-US" sz="2800" dirty="0">
                <a:latin typeface="Times New Roman" charset="0"/>
              </a:rPr>
              <a:t>2.	Write definitions of any listener methods needed</a:t>
            </a:r>
          </a:p>
        </p:txBody>
      </p:sp>
      <p:sp>
        <p:nvSpPr>
          <p:cNvPr id="5131" name="Text Box 18"/>
          <p:cNvSpPr txBox="1">
            <a:spLocks noChangeArrowheads="1"/>
          </p:cNvSpPr>
          <p:nvPr/>
        </p:nvSpPr>
        <p:spPr bwMode="auto">
          <a:xfrm>
            <a:off x="0" y="6521450"/>
            <a:ext cx="494823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1600">
                <a:solidFill>
                  <a:schemeClr val="tx1"/>
                </a:solidFill>
                <a:latin typeface="Courier New" charset="0"/>
                <a:ea typeface="ＭＳ Ｐゴシック" charset="0"/>
              </a:defRPr>
            </a:lvl1pPr>
            <a:lvl2pPr marL="742950" indent="-285750">
              <a:defRPr sz="1600">
                <a:solidFill>
                  <a:schemeClr val="tx1"/>
                </a:solidFill>
                <a:latin typeface="Courier New" charset="0"/>
                <a:ea typeface="ＭＳ Ｐゴシック" charset="0"/>
              </a:defRPr>
            </a:lvl2pPr>
            <a:lvl3pPr marL="1143000" indent="-228600">
              <a:defRPr sz="1600">
                <a:solidFill>
                  <a:schemeClr val="tx1"/>
                </a:solidFill>
                <a:latin typeface="Courier New" charset="0"/>
                <a:ea typeface="ＭＳ Ｐゴシック" charset="0"/>
              </a:defRPr>
            </a:lvl3pPr>
            <a:lvl4pPr marL="1600200" indent="-228600">
              <a:defRPr sz="1600">
                <a:solidFill>
                  <a:schemeClr val="tx1"/>
                </a:solidFill>
                <a:latin typeface="Courier New" charset="0"/>
                <a:ea typeface="ＭＳ Ｐゴシック" charset="0"/>
              </a:defRPr>
            </a:lvl4pPr>
            <a:lvl5pPr marL="2057400" indent="-228600">
              <a:defRPr sz="1600">
                <a:solidFill>
                  <a:schemeClr val="tx1"/>
                </a:solidFill>
                <a:latin typeface="Courier New" charset="0"/>
                <a:ea typeface="ＭＳ Ｐゴシック" charset="0"/>
              </a:defRPr>
            </a:lvl5pPr>
            <a:lvl6pPr marL="2514600" indent="-228600" eaLnBrk="0" fontAlgn="base" hangingPunct="0">
              <a:spcBef>
                <a:spcPct val="0"/>
              </a:spcBef>
              <a:spcAft>
                <a:spcPct val="0"/>
              </a:spcAft>
              <a:defRPr sz="1600">
                <a:solidFill>
                  <a:schemeClr val="tx1"/>
                </a:solidFill>
                <a:latin typeface="Courier New" charset="0"/>
                <a:ea typeface="ＭＳ Ｐゴシック" charset="0"/>
              </a:defRPr>
            </a:lvl6pPr>
            <a:lvl7pPr marL="2971800" indent="-228600" eaLnBrk="0" fontAlgn="base" hangingPunct="0">
              <a:spcBef>
                <a:spcPct val="0"/>
              </a:spcBef>
              <a:spcAft>
                <a:spcPct val="0"/>
              </a:spcAft>
              <a:defRPr sz="1600">
                <a:solidFill>
                  <a:schemeClr val="tx1"/>
                </a:solidFill>
                <a:latin typeface="Courier New" charset="0"/>
                <a:ea typeface="ＭＳ Ｐゴシック" charset="0"/>
              </a:defRPr>
            </a:lvl7pPr>
            <a:lvl8pPr marL="3429000" indent="-228600" eaLnBrk="0" fontAlgn="base" hangingPunct="0">
              <a:spcBef>
                <a:spcPct val="0"/>
              </a:spcBef>
              <a:spcAft>
                <a:spcPct val="0"/>
              </a:spcAft>
              <a:defRPr sz="1600">
                <a:solidFill>
                  <a:schemeClr val="tx1"/>
                </a:solidFill>
                <a:latin typeface="Courier New" charset="0"/>
                <a:ea typeface="ＭＳ Ｐゴシック" charset="0"/>
              </a:defRPr>
            </a:lvl8pPr>
            <a:lvl9pPr marL="3886200" indent="-228600" eaLnBrk="0" fontAlgn="base" hangingPunct="0">
              <a:spcBef>
                <a:spcPct val="0"/>
              </a:spcBef>
              <a:spcAft>
                <a:spcPct val="0"/>
              </a:spcAft>
              <a:defRPr sz="1600">
                <a:solidFill>
                  <a:schemeClr val="tx1"/>
                </a:solidFill>
                <a:latin typeface="Courier New" charset="0"/>
                <a:ea typeface="ＭＳ Ｐゴシック" charset="0"/>
              </a:defRPr>
            </a:lvl9pPr>
          </a:lstStyle>
          <a:p>
            <a:pPr>
              <a:spcBef>
                <a:spcPct val="50000"/>
              </a:spcBef>
            </a:pPr>
            <a:r>
              <a:rPr lang="en-US" i="1">
                <a:latin typeface="Times New Roman" charset="0"/>
              </a:rPr>
              <a:t>Using portions of slides by Eric Roberts</a:t>
            </a:r>
          </a:p>
        </p:txBody>
      </p:sp>
      <p:sp>
        <p:nvSpPr>
          <p:cNvPr id="1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Responding to Keyboard Events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29217617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Warm Up: Making Tracks</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2"/>
          <a:stretch>
            <a:fillRect/>
          </a:stretch>
        </p:blipFill>
        <p:spPr>
          <a:xfrm>
            <a:off x="0" y="907431"/>
            <a:ext cx="9144000" cy="5950569"/>
          </a:xfrm>
          <a:prstGeom prst="rect">
            <a:avLst/>
          </a:prstGeom>
        </p:spPr>
      </p:pic>
      <p:pic>
        <p:nvPicPr>
          <p:cNvPr id="9" name="Picture 8"/>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9904" r="89856"/>
                    </a14:imgEffect>
                  </a14:imgLayer>
                </a14:imgProps>
              </a:ext>
            </a:extLst>
          </a:blip>
          <a:stretch>
            <a:fillRect/>
          </a:stretch>
        </p:blipFill>
        <p:spPr>
          <a:xfrm>
            <a:off x="3168875" y="1362270"/>
            <a:ext cx="695606" cy="695606"/>
          </a:xfrm>
          <a:prstGeom prst="rect">
            <a:avLst/>
          </a:prstGeom>
        </p:spPr>
      </p:pic>
    </p:spTree>
    <p:extLst>
      <p:ext uri="{BB962C8B-B14F-4D97-AF65-F5344CB8AC3E}">
        <p14:creationId xmlns:p14="http://schemas.microsoft.com/office/powerpoint/2010/main" val="12831817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622015"/>
            <a:ext cx="9144000" cy="5962422"/>
          </a:xfrm>
          <a:prstGeom prst="rect">
            <a:avLst/>
          </a:prstGeom>
        </p:spPr>
      </p:pic>
      <p:pic>
        <p:nvPicPr>
          <p:cNvPr id="7" name="Picture 6"/>
          <p:cNvPicPr>
            <a:picLocks noChangeAspect="1"/>
          </p:cNvPicPr>
          <p:nvPr/>
        </p:nvPicPr>
        <p:blipFill rotWithShape="1">
          <a:blip r:embed="rId3"/>
          <a:srcRect b="2110"/>
          <a:stretch/>
        </p:blipFill>
        <p:spPr>
          <a:xfrm>
            <a:off x="0" y="747848"/>
            <a:ext cx="9144000" cy="5836589"/>
          </a:xfrm>
          <a:prstGeom prst="rect">
            <a:avLst/>
          </a:prstGeom>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Catch Me If You Can?</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88362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622015"/>
            <a:ext cx="9144000" cy="5962422"/>
          </a:xfrm>
          <a:prstGeom prst="rect">
            <a:avLst/>
          </a:prstGeom>
        </p:spPr>
      </p:pic>
      <p:pic>
        <p:nvPicPr>
          <p:cNvPr id="7" name="Picture 6"/>
          <p:cNvPicPr>
            <a:picLocks noChangeAspect="1"/>
          </p:cNvPicPr>
          <p:nvPr/>
        </p:nvPicPr>
        <p:blipFill>
          <a:blip r:embed="rId3"/>
          <a:stretch>
            <a:fillRect/>
          </a:stretch>
        </p:blipFill>
        <p:spPr>
          <a:xfrm>
            <a:off x="0" y="622015"/>
            <a:ext cx="9144000" cy="6004377"/>
          </a:xfrm>
          <a:prstGeom prst="rect">
            <a:avLst/>
          </a:prstGeom>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Catch Me If You Can</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394032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889" y="0"/>
            <a:ext cx="10287000" cy="6858000"/>
          </a:xfrm>
          <a:prstGeom prst="rect">
            <a:avLst/>
          </a:prstGeom>
        </p:spPr>
      </p:pic>
      <p:sp>
        <p:nvSpPr>
          <p:cNvPr id="4" name="TextBox 3"/>
          <p:cNvSpPr txBox="1"/>
          <p:nvPr/>
        </p:nvSpPr>
        <p:spPr>
          <a:xfrm>
            <a:off x="7211212" y="6488668"/>
            <a:ext cx="1980029" cy="369332"/>
          </a:xfrm>
          <a:prstGeom prst="rect">
            <a:avLst/>
          </a:prstGeom>
          <a:noFill/>
        </p:spPr>
        <p:txBody>
          <a:bodyPr wrap="none" rtlCol="0">
            <a:spAutoFit/>
          </a:bodyPr>
          <a:lstStyle/>
          <a:p>
            <a:r>
              <a:rPr lang="en-US" dirty="0" smtClean="0">
                <a:solidFill>
                  <a:schemeClr val="accent1">
                    <a:lumMod val="40000"/>
                    <a:lumOff val="60000"/>
                  </a:schemeClr>
                </a:solidFill>
              </a:rPr>
              <a:t>Source: The Hobbit</a:t>
            </a:r>
            <a:endParaRPr lang="en-US" dirty="0">
              <a:solidFill>
                <a:schemeClr val="accent1">
                  <a:lumMod val="40000"/>
                  <a:lumOff val="60000"/>
                </a:schemeClr>
              </a:solidFill>
            </a:endParaRPr>
          </a:p>
        </p:txBody>
      </p:sp>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We’ve Gotten Ahead of Ourselves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38915089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22649" y="1"/>
            <a:ext cx="12313981" cy="6926614"/>
          </a:xfrm>
          <a:prstGeom prst="rect">
            <a:avLst/>
          </a:prstGeom>
        </p:spPr>
      </p:pic>
      <p:sp>
        <p:nvSpPr>
          <p:cNvPr id="5" name="TextBox 4"/>
          <p:cNvSpPr txBox="1"/>
          <p:nvPr/>
        </p:nvSpPr>
        <p:spPr>
          <a:xfrm>
            <a:off x="7211212" y="6488668"/>
            <a:ext cx="1980029" cy="369332"/>
          </a:xfrm>
          <a:prstGeom prst="rect">
            <a:avLst/>
          </a:prstGeom>
          <a:noFill/>
        </p:spPr>
        <p:txBody>
          <a:bodyPr wrap="none" rtlCol="0">
            <a:spAutoFit/>
          </a:bodyPr>
          <a:lstStyle/>
          <a:p>
            <a:r>
              <a:rPr lang="en-US" dirty="0" smtClean="0">
                <a:solidFill>
                  <a:srgbClr val="B9CDE5"/>
                </a:solidFill>
              </a:rPr>
              <a:t>Source: The Hobbit</a:t>
            </a:r>
            <a:endParaRPr lang="en-US" dirty="0">
              <a:solidFill>
                <a:srgbClr val="B9CDE5"/>
              </a:solidFill>
            </a:endParaRP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Start at the Beginning</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3513875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19667"/>
            <a:ext cx="9144000" cy="6138333"/>
          </a:xfrm>
          <a:prstGeom prst="rect">
            <a:avLst/>
          </a:prstGeom>
          <a:solidFill>
            <a:srgbClr val="86D0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Learning Goals</a:t>
            </a:r>
            <a:endParaRPr lang="en-US" sz="4600" dirty="0">
              <a:latin typeface="Calibri"/>
              <a:cs typeface="Calibri"/>
            </a:endParaRPr>
          </a:p>
        </p:txBody>
      </p:sp>
      <p:pic>
        <p:nvPicPr>
          <p:cNvPr id="6" name="Picture 5"/>
          <p:cNvPicPr>
            <a:picLocks noChangeAspect="1"/>
          </p:cNvPicPr>
          <p:nvPr/>
        </p:nvPicPr>
        <p:blipFill>
          <a:blip r:embed="rId2"/>
          <a:stretch>
            <a:fillRect/>
          </a:stretch>
        </p:blipFill>
        <p:spPr>
          <a:xfrm>
            <a:off x="-381000" y="1102078"/>
            <a:ext cx="9144000" cy="6098644"/>
          </a:xfrm>
          <a:prstGeom prst="rect">
            <a:avLst/>
          </a:prstGeom>
        </p:spPr>
      </p:pic>
      <p:sp>
        <p:nvSpPr>
          <p:cNvPr id="18" name="TextBox 17"/>
          <p:cNvSpPr txBox="1"/>
          <p:nvPr/>
        </p:nvSpPr>
        <p:spPr>
          <a:xfrm>
            <a:off x="372238" y="988743"/>
            <a:ext cx="8285434" cy="830997"/>
          </a:xfrm>
          <a:prstGeom prst="rect">
            <a:avLst/>
          </a:prstGeom>
          <a:noFill/>
        </p:spPr>
        <p:txBody>
          <a:bodyPr wrap="square" rtlCol="0">
            <a:spAutoFit/>
          </a:bodyPr>
          <a:lstStyle/>
          <a:p>
            <a:pPr marL="457200" indent="-457200" algn="ctr">
              <a:buAutoNum type="arabicPeriod"/>
            </a:pPr>
            <a:r>
              <a:rPr lang="en-US" sz="2400" dirty="0" smtClean="0">
                <a:latin typeface="Chalkboard"/>
                <a:cs typeface="Chalkboard"/>
              </a:rPr>
              <a:t>Write a program that can respond to mouse events</a:t>
            </a:r>
          </a:p>
          <a:p>
            <a:pPr marL="457200" indent="-457200" algn="ctr">
              <a:buAutoNum type="arabicPeriod"/>
            </a:pPr>
            <a:r>
              <a:rPr lang="en-US" sz="2400" dirty="0" smtClean="0">
                <a:latin typeface="Chalkboard"/>
                <a:cs typeface="Chalkboard"/>
              </a:rPr>
              <a:t>Use an instance variable in your program</a:t>
            </a:r>
          </a:p>
        </p:txBody>
      </p:sp>
    </p:spTree>
    <p:extLst>
      <p:ext uri="{BB962C8B-B14F-4D97-AF65-F5344CB8AC3E}">
        <p14:creationId xmlns:p14="http://schemas.microsoft.com/office/powerpoint/2010/main" val="1897409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9" name="Rectangle 3"/>
          <p:cNvSpPr>
            <a:spLocks noChangeArrowheads="1"/>
          </p:cNvSpPr>
          <p:nvPr/>
        </p:nvSpPr>
        <p:spPr bwMode="auto">
          <a:xfrm>
            <a:off x="482600" y="1161054"/>
            <a:ext cx="8128000" cy="4787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Aft>
                <a:spcPct val="50000"/>
              </a:spcAft>
              <a:buSzPct val="100000"/>
              <a:buFontTx/>
              <a:buChar char="•"/>
            </a:pPr>
            <a:r>
              <a:rPr lang="en-US" sz="2800" dirty="0">
                <a:latin typeface="Calibri"/>
                <a:cs typeface="Calibri"/>
              </a:rPr>
              <a:t>When users interact with computer they generate events (e.g., moving/clicking the </a:t>
            </a:r>
            <a:r>
              <a:rPr lang="en-US" sz="2800" dirty="0" smtClean="0">
                <a:latin typeface="Calibri"/>
                <a:cs typeface="Calibri"/>
              </a:rPr>
              <a:t>mouse)</a:t>
            </a:r>
            <a:endParaRPr lang="en-US" sz="2400" b="1" dirty="0">
              <a:latin typeface="Calibri"/>
              <a:cs typeface="Calibri"/>
            </a:endParaRPr>
          </a:p>
          <a:p>
            <a:pPr marL="342900" indent="-342900">
              <a:lnSpc>
                <a:spcPct val="85000"/>
              </a:lnSpc>
              <a:spcAft>
                <a:spcPct val="30000"/>
              </a:spcAft>
              <a:buSzPct val="100000"/>
              <a:buFontTx/>
              <a:buChar char="•"/>
            </a:pPr>
            <a:r>
              <a:rPr lang="en-US" sz="2800" dirty="0" smtClean="0">
                <a:latin typeface="Calibri"/>
                <a:cs typeface="Calibri"/>
              </a:rPr>
              <a:t>Can </a:t>
            </a:r>
            <a:r>
              <a:rPr lang="en-US" sz="2800" dirty="0">
                <a:latin typeface="Calibri"/>
                <a:cs typeface="Calibri"/>
              </a:rPr>
              <a:t>respond to events by having </a:t>
            </a:r>
            <a:r>
              <a:rPr lang="en-US" sz="2800" b="1" u="sng" dirty="0">
                <a:latin typeface="Calibri"/>
                <a:cs typeface="Calibri"/>
              </a:rPr>
              <a:t>listener</a:t>
            </a:r>
            <a:r>
              <a:rPr lang="en-US" sz="2800" dirty="0">
                <a:latin typeface="Calibri"/>
                <a:cs typeface="Calibri"/>
              </a:rPr>
              <a:t> for events</a:t>
            </a:r>
          </a:p>
          <a:p>
            <a:pPr marL="742950" lvl="1" indent="-285750">
              <a:lnSpc>
                <a:spcPct val="85000"/>
              </a:lnSpc>
              <a:spcAft>
                <a:spcPct val="30000"/>
              </a:spcAft>
              <a:buSzPct val="100000"/>
            </a:pPr>
            <a:r>
              <a:rPr lang="en-US" sz="2400" b="1" dirty="0">
                <a:latin typeface="Calibri"/>
                <a:cs typeface="Calibri"/>
              </a:rPr>
              <a:t>			</a:t>
            </a:r>
            <a:r>
              <a:rPr lang="en-US" sz="2400" b="1" dirty="0" err="1">
                <a:latin typeface="Courier"/>
                <a:cs typeface="Courier"/>
              </a:rPr>
              <a:t>addMouseListeners</a:t>
            </a:r>
            <a:r>
              <a:rPr lang="en-US" sz="2400" b="1" dirty="0">
                <a:latin typeface="Courier"/>
                <a:cs typeface="Courier"/>
              </a:rPr>
              <a:t>(</a:t>
            </a:r>
            <a:r>
              <a:rPr lang="en-US" sz="2400" b="1" dirty="0" smtClean="0">
                <a:latin typeface="Courier"/>
                <a:cs typeface="Courier"/>
              </a:rPr>
              <a:t>)</a:t>
            </a:r>
          </a:p>
          <a:p>
            <a:pPr marL="742950" lvl="1" indent="-285750">
              <a:lnSpc>
                <a:spcPct val="85000"/>
              </a:lnSpc>
              <a:spcAft>
                <a:spcPct val="30000"/>
              </a:spcAft>
              <a:buSzPct val="100000"/>
            </a:pPr>
            <a:endParaRPr lang="en-US" sz="2800" dirty="0">
              <a:latin typeface="Calibri"/>
              <a:cs typeface="Calibri"/>
            </a:endParaRPr>
          </a:p>
          <a:p>
            <a:pPr marL="342900" indent="-342900">
              <a:lnSpc>
                <a:spcPct val="85000"/>
              </a:lnSpc>
              <a:spcAft>
                <a:spcPct val="30000"/>
              </a:spcAft>
              <a:buSzPct val="100000"/>
              <a:buFontTx/>
              <a:buChar char="•"/>
            </a:pPr>
            <a:r>
              <a:rPr lang="en-US" sz="2800" dirty="0" smtClean="0">
                <a:latin typeface="Calibri"/>
                <a:cs typeface="Calibri"/>
              </a:rPr>
              <a:t>Listeners get control of the program when an event happens.</a:t>
            </a:r>
            <a:endParaRPr lang="en-US" sz="2800" dirty="0">
              <a:latin typeface="Calibri"/>
              <a:cs typeface="Calibri"/>
            </a:endParaRPr>
          </a:p>
        </p:txBody>
      </p:sp>
      <p:sp>
        <p:nvSpPr>
          <p:cNvPr id="3076" name="Text Box 4"/>
          <p:cNvSpPr txBox="1">
            <a:spLocks noChangeArrowheads="1"/>
          </p:cNvSpPr>
          <p:nvPr/>
        </p:nvSpPr>
        <p:spPr bwMode="auto">
          <a:xfrm>
            <a:off x="0" y="6521450"/>
            <a:ext cx="494823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1600">
                <a:solidFill>
                  <a:schemeClr val="tx1"/>
                </a:solidFill>
                <a:latin typeface="Courier New" charset="0"/>
                <a:ea typeface="ＭＳ Ｐゴシック" charset="0"/>
              </a:defRPr>
            </a:lvl1pPr>
            <a:lvl2pPr marL="742950" indent="-285750">
              <a:defRPr sz="1600">
                <a:solidFill>
                  <a:schemeClr val="tx1"/>
                </a:solidFill>
                <a:latin typeface="Courier New" charset="0"/>
                <a:ea typeface="ＭＳ Ｐゴシック" charset="0"/>
              </a:defRPr>
            </a:lvl2pPr>
            <a:lvl3pPr marL="1143000" indent="-228600">
              <a:defRPr sz="1600">
                <a:solidFill>
                  <a:schemeClr val="tx1"/>
                </a:solidFill>
                <a:latin typeface="Courier New" charset="0"/>
                <a:ea typeface="ＭＳ Ｐゴシック" charset="0"/>
              </a:defRPr>
            </a:lvl3pPr>
            <a:lvl4pPr marL="1600200" indent="-228600">
              <a:defRPr sz="1600">
                <a:solidFill>
                  <a:schemeClr val="tx1"/>
                </a:solidFill>
                <a:latin typeface="Courier New" charset="0"/>
                <a:ea typeface="ＭＳ Ｐゴシック" charset="0"/>
              </a:defRPr>
            </a:lvl4pPr>
            <a:lvl5pPr marL="2057400" indent="-228600">
              <a:defRPr sz="1600">
                <a:solidFill>
                  <a:schemeClr val="tx1"/>
                </a:solidFill>
                <a:latin typeface="Courier New" charset="0"/>
                <a:ea typeface="ＭＳ Ｐゴシック" charset="0"/>
              </a:defRPr>
            </a:lvl5pPr>
            <a:lvl6pPr marL="2514600" indent="-228600" eaLnBrk="0" fontAlgn="base" hangingPunct="0">
              <a:spcBef>
                <a:spcPct val="0"/>
              </a:spcBef>
              <a:spcAft>
                <a:spcPct val="0"/>
              </a:spcAft>
              <a:defRPr sz="1600">
                <a:solidFill>
                  <a:schemeClr val="tx1"/>
                </a:solidFill>
                <a:latin typeface="Courier New" charset="0"/>
                <a:ea typeface="ＭＳ Ｐゴシック" charset="0"/>
              </a:defRPr>
            </a:lvl6pPr>
            <a:lvl7pPr marL="2971800" indent="-228600" eaLnBrk="0" fontAlgn="base" hangingPunct="0">
              <a:spcBef>
                <a:spcPct val="0"/>
              </a:spcBef>
              <a:spcAft>
                <a:spcPct val="0"/>
              </a:spcAft>
              <a:defRPr sz="1600">
                <a:solidFill>
                  <a:schemeClr val="tx1"/>
                </a:solidFill>
                <a:latin typeface="Courier New" charset="0"/>
                <a:ea typeface="ＭＳ Ｐゴシック" charset="0"/>
              </a:defRPr>
            </a:lvl7pPr>
            <a:lvl8pPr marL="3429000" indent="-228600" eaLnBrk="0" fontAlgn="base" hangingPunct="0">
              <a:spcBef>
                <a:spcPct val="0"/>
              </a:spcBef>
              <a:spcAft>
                <a:spcPct val="0"/>
              </a:spcAft>
              <a:defRPr sz="1600">
                <a:solidFill>
                  <a:schemeClr val="tx1"/>
                </a:solidFill>
                <a:latin typeface="Courier New" charset="0"/>
                <a:ea typeface="ＭＳ Ｐゴシック" charset="0"/>
              </a:defRPr>
            </a:lvl8pPr>
            <a:lvl9pPr marL="3886200" indent="-228600" eaLnBrk="0" fontAlgn="base" hangingPunct="0">
              <a:spcBef>
                <a:spcPct val="0"/>
              </a:spcBef>
              <a:spcAft>
                <a:spcPct val="0"/>
              </a:spcAft>
              <a:defRPr sz="1600">
                <a:solidFill>
                  <a:schemeClr val="tx1"/>
                </a:solidFill>
                <a:latin typeface="Courier New" charset="0"/>
                <a:ea typeface="ＭＳ Ｐゴシック" charset="0"/>
              </a:defRPr>
            </a:lvl9pPr>
          </a:lstStyle>
          <a:p>
            <a:pPr>
              <a:spcBef>
                <a:spcPct val="50000"/>
              </a:spcBef>
            </a:pPr>
            <a:r>
              <a:rPr lang="en-US" i="1">
                <a:latin typeface="Times New Roman" charset="0"/>
              </a:rPr>
              <a:t>Using portions of slides by Eric Roberts</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Listener Model</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2775826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61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617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617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61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7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a:grpSpLocks/>
          </p:cNvGrpSpPr>
          <p:nvPr/>
        </p:nvGrpSpPr>
        <p:grpSpPr bwMode="auto">
          <a:xfrm>
            <a:off x="228600" y="2613495"/>
            <a:ext cx="8610600" cy="2362200"/>
            <a:chOff x="96" y="1872"/>
            <a:chExt cx="5424" cy="1488"/>
          </a:xfrm>
        </p:grpSpPr>
        <p:sp>
          <p:nvSpPr>
            <p:cNvPr id="4103" name="Rectangle 6"/>
            <p:cNvSpPr>
              <a:spLocks noChangeArrowheads="1"/>
            </p:cNvSpPr>
            <p:nvPr/>
          </p:nvSpPr>
          <p:spPr bwMode="auto">
            <a:xfrm>
              <a:off x="96" y="1872"/>
              <a:ext cx="2016" cy="265"/>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mouseClicked(</a:t>
              </a:r>
              <a:r>
                <a:rPr lang="en-US" sz="600" i="1">
                  <a:latin typeface="Times New Roman" charset="0"/>
                </a:rPr>
                <a:t> </a:t>
              </a:r>
              <a:r>
                <a:rPr lang="en-US" sz="2400" i="1">
                  <a:latin typeface="Times New Roman" charset="0"/>
                </a:rPr>
                <a:t>e</a:t>
              </a:r>
              <a:r>
                <a:rPr lang="en-US" sz="2400" b="1"/>
                <a:t>)</a:t>
              </a:r>
            </a:p>
          </p:txBody>
        </p:sp>
        <p:sp>
          <p:nvSpPr>
            <p:cNvPr id="4104" name="Rectangle 7"/>
            <p:cNvSpPr>
              <a:spLocks noChangeArrowheads="1"/>
            </p:cNvSpPr>
            <p:nvPr/>
          </p:nvSpPr>
          <p:spPr bwMode="auto">
            <a:xfrm>
              <a:off x="96" y="2131"/>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mousePressed(</a:t>
              </a:r>
              <a:r>
                <a:rPr lang="en-US" sz="600" i="1">
                  <a:latin typeface="Times New Roman" charset="0"/>
                </a:rPr>
                <a:t> </a:t>
              </a:r>
              <a:r>
                <a:rPr lang="en-US" sz="2400" i="1">
                  <a:latin typeface="Times New Roman" charset="0"/>
                </a:rPr>
                <a:t>e</a:t>
              </a:r>
              <a:r>
                <a:rPr lang="en-US" sz="2400" b="1"/>
                <a:t>)</a:t>
              </a:r>
            </a:p>
          </p:txBody>
        </p:sp>
        <p:sp>
          <p:nvSpPr>
            <p:cNvPr id="4105" name="Rectangle 8"/>
            <p:cNvSpPr>
              <a:spLocks noChangeArrowheads="1"/>
            </p:cNvSpPr>
            <p:nvPr/>
          </p:nvSpPr>
          <p:spPr bwMode="auto">
            <a:xfrm>
              <a:off x="96" y="2389"/>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mouseReleased(</a:t>
              </a:r>
              <a:r>
                <a:rPr lang="en-US" sz="2400" i="1">
                  <a:latin typeface="Times New Roman" charset="0"/>
                </a:rPr>
                <a:t>e</a:t>
              </a:r>
              <a:r>
                <a:rPr lang="en-US" sz="2400" b="1"/>
                <a:t>)</a:t>
              </a:r>
            </a:p>
          </p:txBody>
        </p:sp>
        <p:sp>
          <p:nvSpPr>
            <p:cNvPr id="4106" name="Rectangle 9"/>
            <p:cNvSpPr>
              <a:spLocks noChangeArrowheads="1"/>
            </p:cNvSpPr>
            <p:nvPr/>
          </p:nvSpPr>
          <p:spPr bwMode="auto">
            <a:xfrm>
              <a:off x="96" y="2647"/>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mouseMoved(</a:t>
              </a:r>
              <a:r>
                <a:rPr lang="en-US" sz="2400" i="1">
                  <a:latin typeface="Times New Roman" charset="0"/>
                </a:rPr>
                <a:t>e</a:t>
              </a:r>
              <a:r>
                <a:rPr lang="en-US" sz="2400" b="1"/>
                <a:t>)</a:t>
              </a:r>
            </a:p>
          </p:txBody>
        </p:sp>
        <p:sp>
          <p:nvSpPr>
            <p:cNvPr id="4107" name="Rectangle 10"/>
            <p:cNvSpPr>
              <a:spLocks noChangeArrowheads="1"/>
            </p:cNvSpPr>
            <p:nvPr/>
          </p:nvSpPr>
          <p:spPr bwMode="auto">
            <a:xfrm>
              <a:off x="96" y="2903"/>
              <a:ext cx="2016" cy="457"/>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mouseDragged(</a:t>
              </a:r>
              <a:r>
                <a:rPr lang="en-US" sz="2400" i="1">
                  <a:latin typeface="Times New Roman" charset="0"/>
                </a:rPr>
                <a:t>e</a:t>
              </a:r>
              <a:r>
                <a:rPr lang="en-US" sz="2400" b="1"/>
                <a:t>)</a:t>
              </a:r>
            </a:p>
          </p:txBody>
        </p:sp>
        <p:sp>
          <p:nvSpPr>
            <p:cNvPr id="4108" name="Rectangle 12"/>
            <p:cNvSpPr>
              <a:spLocks noChangeArrowheads="1"/>
            </p:cNvSpPr>
            <p:nvPr/>
          </p:nvSpPr>
          <p:spPr bwMode="auto">
            <a:xfrm>
              <a:off x="2112" y="1872"/>
              <a:ext cx="3408" cy="265"/>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clicks the mouse</a:t>
              </a:r>
            </a:p>
          </p:txBody>
        </p:sp>
        <p:sp>
          <p:nvSpPr>
            <p:cNvPr id="4109" name="Rectangle 13"/>
            <p:cNvSpPr>
              <a:spLocks noChangeArrowheads="1"/>
            </p:cNvSpPr>
            <p:nvPr/>
          </p:nvSpPr>
          <p:spPr bwMode="auto">
            <a:xfrm>
              <a:off x="2112" y="2131"/>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button is pressed</a:t>
              </a:r>
            </a:p>
          </p:txBody>
        </p:sp>
        <p:sp>
          <p:nvSpPr>
            <p:cNvPr id="4110" name="Rectangle 14"/>
            <p:cNvSpPr>
              <a:spLocks noChangeArrowheads="1"/>
            </p:cNvSpPr>
            <p:nvPr/>
          </p:nvSpPr>
          <p:spPr bwMode="auto">
            <a:xfrm>
              <a:off x="2112" y="2389"/>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button is released</a:t>
              </a:r>
            </a:p>
          </p:txBody>
        </p:sp>
        <p:sp>
          <p:nvSpPr>
            <p:cNvPr id="4111" name="Rectangle 15"/>
            <p:cNvSpPr>
              <a:spLocks noChangeArrowheads="1"/>
            </p:cNvSpPr>
            <p:nvPr/>
          </p:nvSpPr>
          <p:spPr bwMode="auto">
            <a:xfrm>
              <a:off x="2112" y="2647"/>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moves the mouse </a:t>
              </a:r>
            </a:p>
          </p:txBody>
        </p:sp>
        <p:sp>
          <p:nvSpPr>
            <p:cNvPr id="4112" name="Rectangle 16"/>
            <p:cNvSpPr>
              <a:spLocks noChangeArrowheads="1"/>
            </p:cNvSpPr>
            <p:nvPr/>
          </p:nvSpPr>
          <p:spPr bwMode="auto">
            <a:xfrm>
              <a:off x="2112" y="2903"/>
              <a:ext cx="3408" cy="457"/>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is dragged with </a:t>
              </a:r>
            </a:p>
            <a:p>
              <a:pPr>
                <a:lnSpc>
                  <a:spcPct val="85000"/>
                </a:lnSpc>
              </a:pPr>
              <a:r>
                <a:rPr lang="en-US" sz="2400">
                  <a:latin typeface="Times New Roman" charset="0"/>
                </a:rPr>
                <a:t>the button down</a:t>
              </a:r>
            </a:p>
          </p:txBody>
        </p:sp>
      </p:grpSp>
      <p:sp>
        <p:nvSpPr>
          <p:cNvPr id="309265" name="Rectangle 17"/>
          <p:cNvSpPr>
            <a:spLocks noChangeArrowheads="1"/>
          </p:cNvSpPr>
          <p:nvPr/>
        </p:nvSpPr>
        <p:spPr bwMode="auto">
          <a:xfrm>
            <a:off x="101600" y="5486400"/>
            <a:ext cx="85852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Aft>
                <a:spcPct val="50000"/>
              </a:spcAft>
              <a:buSzPct val="100000"/>
            </a:pPr>
            <a:r>
              <a:rPr lang="en-US" sz="2800">
                <a:latin typeface="Times New Roman" charset="0"/>
              </a:rPr>
              <a:t>	The parameter </a:t>
            </a:r>
            <a:r>
              <a:rPr lang="en-US" sz="2800" i="1">
                <a:latin typeface="Times New Roman" charset="0"/>
              </a:rPr>
              <a:t>e</a:t>
            </a:r>
            <a:r>
              <a:rPr lang="en-US" sz="2800">
                <a:latin typeface="Times New Roman" charset="0"/>
              </a:rPr>
              <a:t> is </a:t>
            </a:r>
            <a:r>
              <a:rPr lang="en-US" sz="2600" b="1"/>
              <a:t>MouseEvent</a:t>
            </a:r>
            <a:r>
              <a:rPr lang="en-US" sz="2800">
                <a:latin typeface="Times New Roman" charset="0"/>
              </a:rPr>
              <a:t> object, which provides more data about event, such as the location of mouse.  </a:t>
            </a:r>
          </a:p>
        </p:txBody>
      </p:sp>
      <p:sp>
        <p:nvSpPr>
          <p:cNvPr id="4101"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r>
              <a:rPr lang="en-US" sz="2800" dirty="0" smtClean="0">
                <a:latin typeface="Times New Roman" charset="0"/>
              </a:rPr>
              <a:t>1</a:t>
            </a:r>
            <a:r>
              <a:rPr lang="en-US" sz="2800" dirty="0">
                <a:latin typeface="Times New Roman" charset="0"/>
              </a:rPr>
              <a:t>.	</a:t>
            </a:r>
            <a:r>
              <a:rPr lang="en-US" sz="2400" dirty="0" smtClean="0"/>
              <a:t>The </a:t>
            </a:r>
            <a:r>
              <a:rPr lang="en-US" sz="2400" b="1" dirty="0" smtClean="0"/>
              <a:t>run</a:t>
            </a:r>
            <a:r>
              <a:rPr lang="en-US" sz="2800" dirty="0" smtClean="0">
                <a:latin typeface="Times New Roman" charset="0"/>
              </a:rPr>
              <a:t> </a:t>
            </a:r>
            <a:r>
              <a:rPr lang="en-US" sz="2800" dirty="0">
                <a:latin typeface="Times New Roman" charset="0"/>
              </a:rPr>
              <a:t>method should call </a:t>
            </a:r>
            <a:r>
              <a:rPr lang="en-US" sz="2400" b="1" dirty="0" err="1"/>
              <a:t>addMouseListeners</a:t>
            </a:r>
            <a:endParaRPr lang="en-US" sz="2800" dirty="0">
              <a:latin typeface="Times New Roman" charset="0"/>
            </a:endParaRPr>
          </a:p>
          <a:p>
            <a:pPr marL="342900" indent="-342900"/>
            <a:r>
              <a:rPr lang="en-US" sz="2800" dirty="0">
                <a:latin typeface="Times New Roman" charset="0"/>
              </a:rPr>
              <a:t>2.	Write definitions of any listener methods needed</a:t>
            </a:r>
          </a:p>
        </p:txBody>
      </p:sp>
      <p:sp>
        <p:nvSpPr>
          <p:cNvPr id="4102" name="Text Box 21"/>
          <p:cNvSpPr txBox="1">
            <a:spLocks noChangeArrowheads="1"/>
          </p:cNvSpPr>
          <p:nvPr/>
        </p:nvSpPr>
        <p:spPr bwMode="auto">
          <a:xfrm>
            <a:off x="0" y="6521450"/>
            <a:ext cx="4948238"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spAutoFit/>
          </a:bodyPr>
          <a:lstStyle>
            <a:lvl1pPr>
              <a:defRPr sz="1600">
                <a:solidFill>
                  <a:schemeClr val="tx1"/>
                </a:solidFill>
                <a:latin typeface="Courier New" charset="0"/>
                <a:ea typeface="ＭＳ Ｐゴシック" charset="0"/>
              </a:defRPr>
            </a:lvl1pPr>
            <a:lvl2pPr marL="742950" indent="-285750">
              <a:defRPr sz="1600">
                <a:solidFill>
                  <a:schemeClr val="tx1"/>
                </a:solidFill>
                <a:latin typeface="Courier New" charset="0"/>
                <a:ea typeface="ＭＳ Ｐゴシック" charset="0"/>
              </a:defRPr>
            </a:lvl2pPr>
            <a:lvl3pPr marL="1143000" indent="-228600">
              <a:defRPr sz="1600">
                <a:solidFill>
                  <a:schemeClr val="tx1"/>
                </a:solidFill>
                <a:latin typeface="Courier New" charset="0"/>
                <a:ea typeface="ＭＳ Ｐゴシック" charset="0"/>
              </a:defRPr>
            </a:lvl3pPr>
            <a:lvl4pPr marL="1600200" indent="-228600">
              <a:defRPr sz="1600">
                <a:solidFill>
                  <a:schemeClr val="tx1"/>
                </a:solidFill>
                <a:latin typeface="Courier New" charset="0"/>
                <a:ea typeface="ＭＳ Ｐゴシック" charset="0"/>
              </a:defRPr>
            </a:lvl4pPr>
            <a:lvl5pPr marL="2057400" indent="-228600">
              <a:defRPr sz="1600">
                <a:solidFill>
                  <a:schemeClr val="tx1"/>
                </a:solidFill>
                <a:latin typeface="Courier New" charset="0"/>
                <a:ea typeface="ＭＳ Ｐゴシック" charset="0"/>
              </a:defRPr>
            </a:lvl5pPr>
            <a:lvl6pPr marL="2514600" indent="-228600" eaLnBrk="0" fontAlgn="base" hangingPunct="0">
              <a:spcBef>
                <a:spcPct val="0"/>
              </a:spcBef>
              <a:spcAft>
                <a:spcPct val="0"/>
              </a:spcAft>
              <a:defRPr sz="1600">
                <a:solidFill>
                  <a:schemeClr val="tx1"/>
                </a:solidFill>
                <a:latin typeface="Courier New" charset="0"/>
                <a:ea typeface="ＭＳ Ｐゴシック" charset="0"/>
              </a:defRPr>
            </a:lvl6pPr>
            <a:lvl7pPr marL="2971800" indent="-228600" eaLnBrk="0" fontAlgn="base" hangingPunct="0">
              <a:spcBef>
                <a:spcPct val="0"/>
              </a:spcBef>
              <a:spcAft>
                <a:spcPct val="0"/>
              </a:spcAft>
              <a:defRPr sz="1600">
                <a:solidFill>
                  <a:schemeClr val="tx1"/>
                </a:solidFill>
                <a:latin typeface="Courier New" charset="0"/>
                <a:ea typeface="ＭＳ Ｐゴシック" charset="0"/>
              </a:defRPr>
            </a:lvl7pPr>
            <a:lvl8pPr marL="3429000" indent="-228600" eaLnBrk="0" fontAlgn="base" hangingPunct="0">
              <a:spcBef>
                <a:spcPct val="0"/>
              </a:spcBef>
              <a:spcAft>
                <a:spcPct val="0"/>
              </a:spcAft>
              <a:defRPr sz="1600">
                <a:solidFill>
                  <a:schemeClr val="tx1"/>
                </a:solidFill>
                <a:latin typeface="Courier New" charset="0"/>
                <a:ea typeface="ＭＳ Ｐゴシック" charset="0"/>
              </a:defRPr>
            </a:lvl8pPr>
            <a:lvl9pPr marL="3886200" indent="-228600" eaLnBrk="0" fontAlgn="base" hangingPunct="0">
              <a:spcBef>
                <a:spcPct val="0"/>
              </a:spcBef>
              <a:spcAft>
                <a:spcPct val="0"/>
              </a:spcAft>
              <a:defRPr sz="1600">
                <a:solidFill>
                  <a:schemeClr val="tx1"/>
                </a:solidFill>
                <a:latin typeface="Courier New" charset="0"/>
                <a:ea typeface="ＭＳ Ｐゴシック" charset="0"/>
              </a:defRPr>
            </a:lvl9pPr>
          </a:lstStyle>
          <a:p>
            <a:pPr>
              <a:spcBef>
                <a:spcPct val="50000"/>
              </a:spcBef>
            </a:pPr>
            <a:r>
              <a:rPr lang="en-US" i="1">
                <a:latin typeface="Times New Roman" charset="0"/>
              </a:rPr>
              <a:t>Using portions of slides by Eric Roberts</a:t>
            </a:r>
          </a:p>
        </p:txBody>
      </p:sp>
      <p:sp>
        <p:nvSpPr>
          <p:cNvPr id="1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Responding to Mouse Events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8270304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9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6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5099</TotalTime>
  <Words>575</Words>
  <Application>Microsoft Macintosh PowerPoint</Application>
  <PresentationFormat>On-screen Show (4:3)</PresentationFormat>
  <Paragraphs>138</Paragraphs>
  <Slides>36</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Calibri</vt:lpstr>
      <vt:lpstr>Century Gothic</vt:lpstr>
      <vt:lpstr>Chalkboard</vt:lpstr>
      <vt:lpstr>Courier</vt:lpstr>
      <vt:lpstr>ＭＳ Ｐゴシック</vt:lpstr>
      <vt:lpstr>Times</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Stanford</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Piech</dc:creator>
  <cp:lastModifiedBy>Tyler Jay Conklin</cp:lastModifiedBy>
  <cp:revision>16</cp:revision>
  <dcterms:created xsi:type="dcterms:W3CDTF">2016-06-23T10:30:28Z</dcterms:created>
  <dcterms:modified xsi:type="dcterms:W3CDTF">2018-07-01T18:26:06Z</dcterms:modified>
</cp:coreProperties>
</file>